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56" r:id="rId2"/>
    <p:sldId id="257" r:id="rId3"/>
    <p:sldId id="269" r:id="rId4"/>
    <p:sldId id="260" r:id="rId5"/>
    <p:sldId id="261" r:id="rId6"/>
    <p:sldId id="300" r:id="rId7"/>
    <p:sldId id="314" r:id="rId8"/>
    <p:sldId id="315" r:id="rId9"/>
    <p:sldId id="295" r:id="rId10"/>
    <p:sldId id="267" r:id="rId11"/>
    <p:sldId id="265" r:id="rId12"/>
    <p:sldId id="266" r:id="rId13"/>
    <p:sldId id="268" r:id="rId14"/>
    <p:sldId id="270" r:id="rId15"/>
    <p:sldId id="271" r:id="rId16"/>
    <p:sldId id="272" r:id="rId17"/>
    <p:sldId id="273" r:id="rId18"/>
    <p:sldId id="274" r:id="rId19"/>
    <p:sldId id="275" r:id="rId20"/>
    <p:sldId id="276" r:id="rId21"/>
    <p:sldId id="279" r:id="rId22"/>
    <p:sldId id="278" r:id="rId23"/>
    <p:sldId id="297" r:id="rId24"/>
    <p:sldId id="280" r:id="rId25"/>
    <p:sldId id="281" r:id="rId26"/>
    <p:sldId id="282" r:id="rId27"/>
    <p:sldId id="283" r:id="rId28"/>
    <p:sldId id="285" r:id="rId29"/>
    <p:sldId id="286" r:id="rId30"/>
    <p:sldId id="287" r:id="rId31"/>
    <p:sldId id="288" r:id="rId32"/>
    <p:sldId id="298" r:id="rId33"/>
    <p:sldId id="309" r:id="rId34"/>
    <p:sldId id="312" r:id="rId35"/>
    <p:sldId id="313" r:id="rId36"/>
    <p:sldId id="308" r:id="rId37"/>
    <p:sldId id="311" r:id="rId38"/>
    <p:sldId id="29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02C00A-6506-0EF4-61C2-D91C00B585F2}" name="CF" initials="CF" userId="CF" providerId="None"/>
  <p188:author id="{EEAF2991-9366-2487-5B19-464732D5C5D7}" name="TC" initials="TC" userId="TC"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DB596C-F5D1-496F-AC81-21415A78539B}" v="6" dt="2025-06-27T18:38:49.3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434" autoAdjust="0"/>
  </p:normalViewPr>
  <p:slideViewPr>
    <p:cSldViewPr snapToGrid="0">
      <p:cViewPr varScale="1">
        <p:scale>
          <a:sx n="163" d="100"/>
          <a:sy n="163" d="100"/>
        </p:scale>
        <p:origin x="234" y="132"/>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6/27/2025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C9FDC-E7F2-441A-B012-344DA0C1245D}" type="datetimeFigureOut">
              <a:rPr lang="en-US" smtClean="0"/>
              <a:t>6/27/2025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3E335-59E1-41A2-A51C-7706F0E40D26}" type="slidenum">
              <a:rPr lang="en-US" smtClean="0"/>
              <a:t>‹#›</a:t>
            </a:fld>
            <a:endParaRPr lang="en-US" dirty="0"/>
          </a:p>
        </p:txBody>
      </p:sp>
    </p:spTree>
    <p:extLst>
      <p:ext uri="{BB962C8B-B14F-4D97-AF65-F5344CB8AC3E}">
        <p14:creationId xmlns:p14="http://schemas.microsoft.com/office/powerpoint/2010/main" val="2175875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2</a:t>
            </a:fld>
            <a:endParaRPr lang="en-US" dirty="0"/>
          </a:p>
        </p:txBody>
      </p:sp>
    </p:spTree>
    <p:extLst>
      <p:ext uri="{BB962C8B-B14F-4D97-AF65-F5344CB8AC3E}">
        <p14:creationId xmlns:p14="http://schemas.microsoft.com/office/powerpoint/2010/main" val="649807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 name="Google Shape;11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366634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dirty="0"/>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72" name="Google Shape;27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33E335-59E1-41A2-A51C-7706F0E40D26}" type="slidenum">
              <a:rPr lang="en-US" smtClean="0"/>
              <a:t>18</a:t>
            </a:fld>
            <a:endParaRPr lang="en-US" dirty="0"/>
          </a:p>
        </p:txBody>
      </p:sp>
    </p:spTree>
    <p:extLst>
      <p:ext uri="{BB962C8B-B14F-4D97-AF65-F5344CB8AC3E}">
        <p14:creationId xmlns:p14="http://schemas.microsoft.com/office/powerpoint/2010/main" val="2516914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29" name="Google Shape;329;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dirty="0"/>
          </a:p>
        </p:txBody>
      </p:sp>
    </p:spTree>
    <p:extLst>
      <p:ext uri="{BB962C8B-B14F-4D97-AF65-F5344CB8AC3E}">
        <p14:creationId xmlns:p14="http://schemas.microsoft.com/office/powerpoint/2010/main" val="1006541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22" name="Google Shape;32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dirty="0"/>
          </a:p>
        </p:txBody>
      </p:sp>
    </p:spTree>
    <p:extLst>
      <p:ext uri="{BB962C8B-B14F-4D97-AF65-F5344CB8AC3E}">
        <p14:creationId xmlns:p14="http://schemas.microsoft.com/office/powerpoint/2010/main" val="364254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45" name="Google Shape;345;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dirty="0"/>
          </a:p>
        </p:txBody>
      </p:sp>
    </p:spTree>
    <p:extLst>
      <p:ext uri="{BB962C8B-B14F-4D97-AF65-F5344CB8AC3E}">
        <p14:creationId xmlns:p14="http://schemas.microsoft.com/office/powerpoint/2010/main" val="2116940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6/27/2025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6/27/2025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6/27/2025</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mailto:idoareferences@idoa.in.gov"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in.gov/iot/customer-service/myshareingov/multi-factor-authentication/"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manage-my-bidder-profile/submitting-a-bid/" TargetMode="External"/><Relationship Id="rId4" Type="http://schemas.openxmlformats.org/officeDocument/2006/relationships/hyperlink" Target="https://www.in.gov/idoa/procurement/supplier-resource-center/requirements-to-do-business-with-the-state/bidder-profile-registration/"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50908" y="563293"/>
            <a:ext cx="8072677" cy="4295922"/>
          </a:xfrm>
        </p:spPr>
        <p:txBody>
          <a:bodyPr/>
          <a:lstStyle/>
          <a:p>
            <a:r>
              <a:rPr lang="en-US" sz="2400" dirty="0">
                <a:latin typeface="Times New Roman" panose="02020603050405020304" pitchFamily="18" charset="0"/>
                <a:cs typeface="Times New Roman" panose="02020603050405020304" pitchFamily="18" charset="0"/>
              </a:rPr>
              <a:t>Request for Proposal 405-26-84249</a:t>
            </a: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Serious Mental Illness (SMI) 1115 Waiver Evaluation </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a:t>
            </a:r>
            <a:r>
              <a:rPr lang="en-US" sz="1800" dirty="0">
                <a:latin typeface="Times New Roman" panose="02020603050405020304" pitchFamily="18" charset="0"/>
                <a:cs typeface="Times New Roman" panose="02020603050405020304" pitchFamily="18" charset="0"/>
              </a:rPr>
              <a:t>ndiana Department of Administration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On Behalf Of</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Indiana Family and Social Services Administration </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Arthur L. Sample IV </a:t>
            </a:r>
            <a:br>
              <a:rPr lang="en-US" sz="2000" dirty="0">
                <a:latin typeface="Garamond" panose="02020404030301010803" pitchFamily="18" charset="0"/>
                <a:cs typeface="Calibri" pitchFamily="34"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Cost Proposal (Attachment D)</a:t>
            </a:r>
          </a:p>
        </p:txBody>
      </p:sp>
      <p:sp>
        <p:nvSpPr>
          <p:cNvPr id="6" name="Content Placeholder 5"/>
          <p:cNvSpPr>
            <a:spLocks noGrp="1"/>
          </p:cNvSpPr>
          <p:nvPr>
            <p:ph idx="1"/>
          </p:nvPr>
        </p:nvSpPr>
        <p:spPr>
          <a:xfrm>
            <a:off x="1371600" y="2286000"/>
            <a:ext cx="9601200" cy="3580228"/>
          </a:xfrm>
        </p:spPr>
        <p:txBody>
          <a:bodyPr>
            <a:normAutofit/>
          </a:bodyPr>
          <a:lstStyle/>
          <a:p>
            <a:r>
              <a:rPr lang="en-US"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a:t>
            </a:r>
          </a:p>
          <a:p>
            <a:r>
              <a:rPr lang="en-US" dirty="0">
                <a:solidFill>
                  <a:srgbClr val="101D49"/>
                </a:solidFill>
                <a:latin typeface="Times New Roman" panose="02020603050405020304" pitchFamily="18" charset="0"/>
                <a:cs typeface="Times New Roman" panose="02020603050405020304" pitchFamily="18" charset="0"/>
              </a:rPr>
              <a:t>Attachment D</a:t>
            </a:r>
            <a:r>
              <a:rPr lang="en-US" b="1" dirty="0">
                <a:solidFill>
                  <a:srgbClr val="101D49"/>
                </a:solidFill>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(Cost Proposal) must be returned in the original </a:t>
            </a:r>
            <a:r>
              <a:rPr lang="en-US" b="1" u="sng" dirty="0">
                <a:solidFill>
                  <a:srgbClr val="101D49"/>
                </a:solidFill>
                <a:latin typeface="Times New Roman" panose="02020603050405020304" pitchFamily="18" charset="0"/>
                <a:cs typeface="Times New Roman" panose="02020603050405020304" pitchFamily="18" charset="0"/>
              </a:rPr>
              <a:t>Excel</a:t>
            </a:r>
            <a:r>
              <a:rPr lang="en-US" dirty="0">
                <a:solidFill>
                  <a:srgbClr val="101D49"/>
                </a:solidFill>
                <a:latin typeface="Times New Roman" panose="02020603050405020304" pitchFamily="18" charset="0"/>
                <a:cs typeface="Times New Roman" panose="02020603050405020304" pitchFamily="18" charset="0"/>
              </a:rPr>
              <a:t> format.</a:t>
            </a:r>
          </a:p>
          <a:p>
            <a:r>
              <a:rPr lang="en-US" dirty="0">
                <a:solidFill>
                  <a:srgbClr val="101D49"/>
                </a:solidFill>
                <a:latin typeface="Times New Roman" panose="02020603050405020304" pitchFamily="18" charset="0"/>
                <a:cs typeface="Times New Roman" panose="02020603050405020304" pitchFamily="18" charset="0"/>
              </a:rPr>
              <a:t>Cost scores will then be normalized to one another, based on the lowest cost proposal evaluated.  The lowest cost proposal receives a total of 35 points.  The normalization formula is as follows:</a:t>
            </a:r>
          </a:p>
          <a:p>
            <a:pPr marL="0" indent="0" algn="ctr">
              <a:buNone/>
            </a:pPr>
            <a:r>
              <a:rPr lang="en-US" i="1" dirty="0">
                <a:solidFill>
                  <a:srgbClr val="101D49"/>
                </a:solidFill>
                <a:latin typeface="Times New Roman" panose="02020603050405020304" pitchFamily="18" charset="0"/>
                <a:cs typeface="Times New Roman" panose="02020603050405020304" pitchFamily="18" charset="0"/>
              </a:rPr>
              <a:t>Respondent’s Cost Score = (Lowest Cost Proposal / Total Cost of Proposal) X 35</a:t>
            </a:r>
          </a:p>
          <a:p>
            <a:endParaRPr lang="en-US" dirty="0"/>
          </a:p>
        </p:txBody>
      </p:sp>
    </p:spTree>
    <p:extLst>
      <p:ext uri="{BB962C8B-B14F-4D97-AF65-F5344CB8AC3E}">
        <p14:creationId xmlns:p14="http://schemas.microsoft.com/office/powerpoint/2010/main" val="483112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Business Proposal (Attachment E)</a:t>
            </a:r>
          </a:p>
        </p:txBody>
      </p:sp>
      <p:sp>
        <p:nvSpPr>
          <p:cNvPr id="6" name="Content Placeholder 5"/>
          <p:cNvSpPr>
            <a:spLocks noGrp="1"/>
          </p:cNvSpPr>
          <p:nvPr>
            <p:ph idx="1"/>
          </p:nvPr>
        </p:nvSpPr>
        <p:spPr>
          <a:xfrm>
            <a:off x="1371600" y="2100493"/>
            <a:ext cx="9601200" cy="4012443"/>
          </a:xfrm>
        </p:spPr>
        <p:txBody>
          <a:bodyPr>
            <a:normAutofit fontScale="62500" lnSpcReduction="20000"/>
          </a:bodyPr>
          <a:lstStyle/>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2600" i="0" dirty="0">
                <a:solidFill>
                  <a:srgbClr val="101D49"/>
                </a:solidFill>
                <a:latin typeface="Times New Roman" panose="02020603050405020304" pitchFamily="18" charset="0"/>
                <a:cs typeface="Times New Roman" panose="02020603050405020304" pitchFamily="18" charset="0"/>
              </a:rPr>
              <a:t>If the documents provided by the Respondent are from a parent or holding company, Respondents must explain the business relationship between the entities and demonstrate the financial stability of the entity which is directly responding to this RFP. </a:t>
            </a:r>
          </a:p>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should review the sample State contract (Attachment B) and note exceptions to State non-mandatory clauses in Attachment E - Business Proposal. Mandatory clauses are non-negotiable.</a:t>
            </a:r>
          </a:p>
          <a:p>
            <a:pPr>
              <a:spcBef>
                <a:spcPts val="600"/>
              </a:spcBef>
            </a:pPr>
            <a:r>
              <a:rPr lang="en-US" sz="32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have at least two (2) references for whom the Respondent has provided products and/or services that are the same or similar to those products and/or services requested in this RFP. Respondents must ask each reference to complete Attachment H - Reference Check Form and email it directly to IDOA </a:t>
            </a:r>
            <a:r>
              <a:rPr lang="en-US" sz="2600" i="0" dirty="0">
                <a:latin typeface="Times New Roman" panose="02020603050405020304" pitchFamily="18" charset="0"/>
                <a:cs typeface="Times New Roman" panose="02020603050405020304" pitchFamily="18" charset="0"/>
              </a:rPr>
              <a:t>(</a:t>
            </a:r>
            <a:r>
              <a:rPr lang="en-US" sz="2600" i="0" dirty="0">
                <a:solidFill>
                  <a:srgbClr val="0000FF"/>
                </a:solidFill>
                <a:latin typeface="Times New Roman" panose="02020603050405020304" pitchFamily="18" charset="0"/>
                <a:cs typeface="Times New Roman" panose="02020603050405020304" pitchFamily="18" charset="0"/>
                <a:hlinkClick r:id="rId2"/>
              </a:rPr>
              <a:t>idoareferences@idoa.in.gov</a:t>
            </a:r>
            <a:r>
              <a:rPr lang="en-US" sz="2600" i="0" dirty="0">
                <a:latin typeface="Times New Roman" panose="02020603050405020304" pitchFamily="18" charset="0"/>
                <a:cs typeface="Times New Roman" panose="02020603050405020304" pitchFamily="18" charset="0"/>
              </a:rPr>
              <a:t>) </a:t>
            </a:r>
            <a:r>
              <a:rPr lang="en-US" sz="2600" i="0" dirty="0">
                <a:solidFill>
                  <a:srgbClr val="101D49"/>
                </a:solidFill>
                <a:latin typeface="Times New Roman" panose="02020603050405020304" pitchFamily="18" charset="0"/>
                <a:cs typeface="Times New Roman" panose="02020603050405020304" pitchFamily="18" charset="0"/>
              </a:rPr>
              <a:t>by 3:00 PM EST April 25, 2023.</a:t>
            </a:r>
          </a:p>
          <a:p>
            <a:endParaRPr lang="en-US" dirty="0"/>
          </a:p>
        </p:txBody>
      </p:sp>
    </p:spTree>
    <p:extLst>
      <p:ext uri="{BB962C8B-B14F-4D97-AF65-F5344CB8AC3E}">
        <p14:creationId xmlns:p14="http://schemas.microsoft.com/office/powerpoint/2010/main" val="4279460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Technical Proposal (Attachment F)</a:t>
            </a:r>
          </a:p>
        </p:txBody>
      </p:sp>
      <p:sp>
        <p:nvSpPr>
          <p:cNvPr id="6" name="Content Placeholder 5"/>
          <p:cNvSpPr>
            <a:spLocks noGrp="1"/>
          </p:cNvSpPr>
          <p:nvPr>
            <p:ph idx="1"/>
          </p:nvPr>
        </p:nvSpPr>
        <p:spPr>
          <a:xfrm>
            <a:off x="1371600" y="2196852"/>
            <a:ext cx="9699674" cy="3967090"/>
          </a:xfrm>
        </p:spPr>
        <p:txBody>
          <a:bodyPr>
            <a:normAutofit lnSpcReduction="10000"/>
          </a:bodyPr>
          <a:lstStyle/>
          <a:p>
            <a:r>
              <a:rPr lang="en-US" dirty="0">
                <a:solidFill>
                  <a:srgbClr val="101D49"/>
                </a:solidFill>
                <a:latin typeface="Times New Roman" panose="02020603050405020304" pitchFamily="18" charset="0"/>
                <a:cs typeface="Times New Roman" panose="02020603050405020304" pitchFamily="18" charset="0"/>
              </a:rPr>
              <a:t>Respondents should use Attachment F to complete their Technical Proposal. Requirements in the Scope of Work (SOW) should be reviewed carefully as they should inform answers to the questions in Attachment F. Use the yellow shaded fields to answer the questions in Attachment F.</a:t>
            </a:r>
          </a:p>
          <a:p>
            <a:pPr lvl="1"/>
            <a:r>
              <a:rPr lang="en-US" i="0" dirty="0">
                <a:solidFill>
                  <a:srgbClr val="002060"/>
                </a:solidFill>
                <a:latin typeface="Times New Roman" panose="02020603050405020304" pitchFamily="18" charset="0"/>
                <a:cs typeface="Times New Roman" panose="02020603050405020304" pitchFamily="18" charset="0"/>
              </a:rPr>
              <a:t>Respondents shall describe relevant experience and explain how they propose to perform the work.</a:t>
            </a:r>
          </a:p>
          <a:p>
            <a:pPr lvl="1"/>
            <a:r>
              <a:rPr lang="en-US" i="0" dirty="0">
                <a:solidFill>
                  <a:srgbClr val="002060"/>
                </a:solidFill>
                <a:latin typeface="Times New Roman" panose="02020603050405020304" pitchFamily="18" charset="0"/>
                <a:cs typeface="Times New Roman" panose="02020603050405020304" pitchFamily="18" charset="0"/>
              </a:rPr>
              <a:t>Insert text in the provided yellow fields. Yellow </a:t>
            </a:r>
            <a:r>
              <a:rPr lang="en-US" i="0" dirty="0">
                <a:solidFill>
                  <a:srgbClr val="101D49"/>
                </a:solidFill>
                <a:latin typeface="Times New Roman" panose="02020603050405020304" pitchFamily="18" charset="0"/>
                <a:cs typeface="Times New Roman" panose="02020603050405020304" pitchFamily="18" charset="0"/>
              </a:rPr>
              <a:t>fields will expand to accommodate content. </a:t>
            </a:r>
          </a:p>
          <a:p>
            <a:pPr lvl="1"/>
            <a:r>
              <a:rPr lang="en-US" i="0" dirty="0">
                <a:solidFill>
                  <a:srgbClr val="101D49"/>
                </a:solidFill>
                <a:latin typeface="Times New Roman" panose="02020603050405020304" pitchFamily="18" charset="0"/>
                <a:cs typeface="Times New Roman" panose="02020603050405020304" pitchFamily="18" charset="0"/>
              </a:rPr>
              <a:t>Make every attempt to preserve the original format of Attachment F.</a:t>
            </a:r>
          </a:p>
          <a:p>
            <a:r>
              <a:rPr lang="en-US" dirty="0">
                <a:solidFill>
                  <a:srgbClr val="101D49"/>
                </a:solidFill>
                <a:latin typeface="Times New Roman" panose="02020603050405020304" pitchFamily="18" charset="0"/>
                <a:cs typeface="Times New Roman" panose="02020603050405020304" pitchFamily="18" charset="0"/>
              </a:rPr>
              <a:t>Where appropriate, supporting documentation (e.g. diagrams, certificates, graphics, or other exhibits) may be submitted as an attachment and </a:t>
            </a:r>
            <a:r>
              <a:rPr lang="en-US" u="sng" dirty="0">
                <a:solidFill>
                  <a:srgbClr val="101D49"/>
                </a:solidFill>
                <a:latin typeface="Times New Roman" panose="02020603050405020304" pitchFamily="18" charset="0"/>
                <a:cs typeface="Times New Roman" panose="02020603050405020304" pitchFamily="18" charset="0"/>
              </a:rPr>
              <a:t>referenced</a:t>
            </a:r>
            <a:r>
              <a:rPr lang="en-US" dirty="0">
                <a:solidFill>
                  <a:srgbClr val="101D49"/>
                </a:solidFill>
                <a:latin typeface="Times New Roman" panose="02020603050405020304" pitchFamily="18" charset="0"/>
                <a:cs typeface="Times New Roman" panose="02020603050405020304" pitchFamily="18" charset="0"/>
              </a:rPr>
              <a:t> within the relevant answer field.</a:t>
            </a:r>
          </a:p>
          <a:p>
            <a:endParaRPr lang="en-US" dirty="0"/>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295400" y="1794831"/>
            <a:ext cx="9601200" cy="3565788"/>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Buy Indiana </a:t>
            </a:r>
          </a:p>
          <a:p>
            <a:pPr lvl="1"/>
            <a:r>
              <a:rPr lang="en-US" i="0" dirty="0">
                <a:solidFill>
                  <a:srgbClr val="101D49"/>
                </a:solidFill>
                <a:latin typeface="Times New Roman" panose="02020603050405020304" pitchFamily="18" charset="0"/>
                <a:cs typeface="Times New Roman" panose="02020603050405020304" pitchFamily="18" charset="0"/>
              </a:rPr>
              <a:t>Respondent’s Buy Indiana status must be finalized by proposal due date.</a:t>
            </a:r>
          </a:p>
          <a:p>
            <a:pPr lvl="1"/>
            <a:r>
              <a:rPr lang="en-US" i="0" dirty="0">
                <a:solidFill>
                  <a:srgbClr val="101D49"/>
                </a:solidFill>
                <a:latin typeface="Times New Roman" panose="02020603050405020304" pitchFamily="18" charset="0"/>
                <a:cs typeface="Times New Roman" panose="02020603050405020304" pitchFamily="18" charset="0"/>
              </a:rPr>
              <a:t>It is the Respondent’s responsibility to confirm its Buy Indiana status for this portion of the process. </a:t>
            </a:r>
          </a:p>
          <a:p>
            <a:pPr lvl="1"/>
            <a:r>
              <a:rPr lang="en-US" i="0" dirty="0">
                <a:solidFill>
                  <a:srgbClr val="101D49"/>
                </a:solidFill>
                <a:latin typeface="Times New Roman" panose="02020603050405020304" pitchFamily="18" charset="0"/>
                <a:cs typeface="Times New Roman" panose="02020603050405020304" pitchFamily="18" charset="0"/>
              </a:rPr>
              <a:t>Respondent must clearly indicate which preference(s) they intend to claim in </a:t>
            </a:r>
            <a:r>
              <a:rPr lang="en-US" b="1" i="0" dirty="0">
                <a:solidFill>
                  <a:srgbClr val="101D49"/>
                </a:solidFill>
                <a:latin typeface="Times New Roman" panose="02020603050405020304" pitchFamily="18" charset="0"/>
                <a:cs typeface="Times New Roman" panose="02020603050405020304" pitchFamily="18" charset="0"/>
              </a:rPr>
              <a:t>Attachment J</a:t>
            </a:r>
            <a:r>
              <a:rPr lang="en-US" i="0" dirty="0">
                <a:solidFill>
                  <a:srgbClr val="101D49"/>
                </a:solidFill>
                <a:latin typeface="Times New Roman" panose="02020603050405020304" pitchFamily="18" charset="0"/>
                <a:cs typeface="Times New Roman" panose="02020603050405020304" pitchFamily="18" charset="0"/>
              </a:rPr>
              <a:t>.</a:t>
            </a:r>
            <a:r>
              <a:rPr lang="en-US" b="1" i="0" dirty="0">
                <a:solidFill>
                  <a:srgbClr val="101D49"/>
                </a:solidFill>
                <a:latin typeface="Times New Roman" panose="02020603050405020304" pitchFamily="18" charset="0"/>
                <a:cs typeface="Times New Roman" panose="02020603050405020304" pitchFamily="18" charset="0"/>
              </a:rPr>
              <a:t> </a:t>
            </a:r>
          </a:p>
          <a:p>
            <a:pPr lvl="1"/>
            <a:r>
              <a:rPr lang="en-US" i="0" dirty="0">
                <a:solidFill>
                  <a:srgbClr val="101D49"/>
                </a:solidFill>
                <a:latin typeface="Times New Roman" panose="02020603050405020304" pitchFamily="18" charset="0"/>
                <a:cs typeface="Times New Roman" panose="02020603050405020304" pitchFamily="18" charset="0"/>
              </a:rPr>
              <a:t>Respondents that wish to claim the Buy Indiana preference must be listed on IDOA’s Buy Indiana Certification List.</a:t>
            </a:r>
          </a:p>
        </p:txBody>
      </p:sp>
    </p:spTree>
    <p:extLst>
      <p:ext uri="{BB962C8B-B14F-4D97-AF65-F5344CB8AC3E}">
        <p14:creationId xmlns:p14="http://schemas.microsoft.com/office/powerpoint/2010/main" val="4090277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371600" y="1913206"/>
            <a:ext cx="9601200" cy="4073934"/>
          </a:xfrm>
        </p:spPr>
        <p:txBody>
          <a:bodyPr>
            <a:normAutofit fontScale="92500" lnSpcReduction="20000"/>
          </a:bodyPr>
          <a:lstStyle/>
          <a:p>
            <a:r>
              <a:rPr lang="en-US" sz="2600" b="1" dirty="0">
                <a:solidFill>
                  <a:srgbClr val="101D49"/>
                </a:solidFill>
                <a:latin typeface="Times New Roman" panose="02020603050405020304" pitchFamily="18" charset="0"/>
                <a:cs typeface="Times New Roman" panose="02020603050405020304" pitchFamily="18" charset="0"/>
              </a:rPr>
              <a:t>Confidential Information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endParaRPr lang="en-US" sz="2200" i="0" dirty="0">
              <a:solidFill>
                <a:srgbClr val="101D49"/>
              </a:solidFill>
              <a:latin typeface="Times New Roman" panose="02020603050405020304" pitchFamily="18" charset="0"/>
              <a:cs typeface="Times New Roman" panose="02020603050405020304" pitchFamily="18" charset="0"/>
            </a:endParaRPr>
          </a:p>
          <a:p>
            <a:pPr marL="530339" lvl="1" indent="0" algn="ctr">
              <a:buNone/>
            </a:pPr>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 </a:t>
            </a:r>
          </a:p>
          <a:p>
            <a:pPr marL="530339" lvl="1" indent="0">
              <a:buNone/>
            </a:pPr>
            <a:endParaRPr lang="en-US" sz="22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28047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816523416"/>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5212080">
                  <a:extLst>
                    <a:ext uri="{9D8B030D-6E8A-4147-A177-3AD203B41FA5}">
                      <a16:colId xmlns:a16="http://schemas.microsoft.com/office/drawing/2014/main" val="20000"/>
                    </a:ext>
                  </a:extLst>
                </a:gridCol>
                <a:gridCol w="3871762">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0" marR="0" lvl="0" indent="0">
                        <a:spcBef>
                          <a:spcPts val="0"/>
                        </a:spcBef>
                        <a:spcAft>
                          <a:spcPts val="0"/>
                        </a:spcAft>
                        <a:buFontTx/>
                        <a:buNone/>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Buy Indiana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05165971"/>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Minority Business Participation (MBE)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9996637"/>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Women Business Participation (WBE)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528940"/>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Indiana Veteran Owned Small Business Participation (IVOSB)</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3.2.6)</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5255151"/>
                  </a:ext>
                </a:extLst>
              </a:tr>
              <a:tr h="25157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points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919" y="764327"/>
            <a:ext cx="10125448" cy="829157"/>
          </a:xfrm>
        </p:spPr>
        <p:txBody>
          <a:bodyPr/>
          <a:lstStyle/>
          <a:p>
            <a:r>
              <a:rPr lang="en-US" sz="40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21307"/>
            <a:ext cx="9601200" cy="3525252"/>
          </a:xfrm>
        </p:spPr>
        <p:txBody>
          <a:bodyPr>
            <a:normAutofit fontScale="92500" lnSpcReduction="10000"/>
          </a:bodyPr>
          <a:lstStyle/>
          <a:p>
            <a:pPr marL="0" indent="0">
              <a:lnSpc>
                <a:spcPct val="110000"/>
              </a:lnSpc>
              <a:buNone/>
              <a:defRPr/>
            </a:pPr>
            <a:r>
              <a:rPr lang="en-US" altLang="en-US" sz="2600" b="1" dirty="0">
                <a:solidFill>
                  <a:srgbClr val="101D49"/>
                </a:solidFill>
                <a:latin typeface="Times New Roman" panose="02020603050405020304" pitchFamily="18" charset="0"/>
                <a:cs typeface="Times New Roman" panose="02020603050405020304" pitchFamily="18" charset="0"/>
              </a:rPr>
              <a:t>Mission/Vision </a:t>
            </a:r>
          </a:p>
          <a:p>
            <a:pPr lvl="1"/>
            <a:r>
              <a:rPr lang="en-US" altLang="en-US" sz="2200" i="0" dirty="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200" i="0" dirty="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200" i="0" dirty="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757985"/>
            <a:ext cx="9601200" cy="829157"/>
          </a:xfrm>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400"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sz="2400" i="0" dirty="0">
                <a:solidFill>
                  <a:srgbClr val="101D49"/>
                </a:solidFill>
                <a:latin typeface="Times New Roman" panose="02020603050405020304" pitchFamily="18" charset="0"/>
                <a:cs typeface="Times New Roman" panose="02020603050405020304" pitchFamily="18" charset="0"/>
              </a:rPr>
              <a:t>E-mail</a:t>
            </a:r>
            <a:r>
              <a:rPr lang="en-US" altLang="en-US" sz="2400" b="1" i="0" dirty="0">
                <a:solidFill>
                  <a:srgbClr val="101D49"/>
                </a:solidFill>
                <a:latin typeface="Times New Roman" panose="02020603050405020304" pitchFamily="18" charset="0"/>
                <a:cs typeface="Times New Roman" panose="02020603050405020304" pitchFamily="18" charset="0"/>
              </a:rPr>
              <a:t>:</a:t>
            </a:r>
            <a:r>
              <a:rPr lang="en-US" altLang="en-US" sz="2400" i="0" dirty="0">
                <a:solidFill>
                  <a:srgbClr val="101D49"/>
                </a:solidFill>
                <a:latin typeface="Times New Roman" panose="02020603050405020304" pitchFamily="18" charset="0"/>
                <a:cs typeface="Times New Roman" panose="02020603050405020304" pitchFamily="18" charset="0"/>
              </a:rPr>
              <a:t> </a:t>
            </a:r>
            <a:r>
              <a:rPr lang="en-US" altLang="en-US" sz="2400" i="0" dirty="0">
                <a:latin typeface="Times New Roman" panose="02020603050405020304" pitchFamily="18" charset="0"/>
                <a:cs typeface="Times New Roman" panose="02020603050405020304" pitchFamily="18" charset="0"/>
                <a:hlinkClick r:id="rId2"/>
              </a:rPr>
              <a:t>mwbecompliance@idoa.in.gov</a:t>
            </a:r>
            <a:endParaRPr lang="en-US" altLang="en-US" sz="2400" i="0" dirty="0">
              <a:latin typeface="Times New Roman" panose="02020603050405020304" pitchFamily="18" charset="0"/>
              <a:cs typeface="Times New Roman" panose="02020603050405020304" pitchFamily="18" charset="0"/>
            </a:endParaRPr>
          </a:p>
          <a:p>
            <a:pPr lvl="1"/>
            <a:r>
              <a:rPr lang="en-US" altLang="en-US" sz="2400" i="0" dirty="0">
                <a:solidFill>
                  <a:srgbClr val="101D49"/>
                </a:solidFill>
                <a:latin typeface="Times New Roman" panose="02020603050405020304" pitchFamily="18" charset="0"/>
                <a:cs typeface="Times New Roman" panose="02020603050405020304" pitchFamily="18" charset="0"/>
              </a:rPr>
              <a:t>Web: </a:t>
            </a:r>
            <a:r>
              <a:rPr lang="en-US" altLang="en-US" sz="2400" i="0" dirty="0">
                <a:latin typeface="Times New Roman" panose="02020603050405020304" pitchFamily="18" charset="0"/>
                <a:cs typeface="Times New Roman" panose="02020603050405020304" pitchFamily="18" charset="0"/>
                <a:hlinkClick r:id="rId3"/>
              </a:rPr>
              <a:t>www.in.gov/idoa/mwbe</a:t>
            </a:r>
            <a:br>
              <a:rPr lang="en-US" altLang="en-US" sz="2600" i="0" dirty="0">
                <a:latin typeface="Times New Roman" panose="02020603050405020304" pitchFamily="18" charset="0"/>
                <a:cs typeface="Times New Roman" panose="02020603050405020304" pitchFamily="18" charset="0"/>
              </a:rPr>
            </a:br>
            <a:endParaRPr lang="en-US" altLang="en-US" sz="2600" i="0" dirty="0">
              <a:latin typeface="Times New Roman" panose="02020603050405020304" pitchFamily="18" charset="0"/>
              <a:cs typeface="Times New Roman" panose="02020603050405020304" pitchFamily="18" charset="0"/>
            </a:endParaRP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Complete Attachment A, MWBE Form</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a:t>
            </a:r>
            <a:r>
              <a:rPr lang="en-US" altLang="en-US" sz="2400" dirty="0">
                <a:solidFill>
                  <a:srgbClr val="101D49"/>
                </a:solidFill>
                <a:latin typeface="Times New Roman" panose="02020603050405020304" pitchFamily="18" charset="0"/>
                <a:cs typeface="Times New Roman" panose="02020603050405020304" pitchFamily="18" charset="0"/>
              </a:rPr>
              <a:t>Include sub-contractor letter of commitment</a:t>
            </a:r>
            <a:br>
              <a:rPr lang="en-US" altLang="en-US" sz="2600" dirty="0">
                <a:solidFill>
                  <a:srgbClr val="101D49"/>
                </a:solidFill>
                <a:latin typeface="Times New Roman" panose="02020603050405020304" pitchFamily="18" charset="0"/>
                <a:cs typeface="Times New Roman" panose="02020603050405020304" pitchFamily="18" charset="0"/>
              </a:rPr>
            </a:br>
            <a:r>
              <a:rPr lang="en-US" altLang="en-US" sz="2600" dirty="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a:t>
            </a:r>
            <a:r>
              <a:rPr lang="en-US" altLang="en-US" sz="2400" dirty="0">
                <a:solidFill>
                  <a:srgbClr val="101D49"/>
                </a:solidFill>
                <a:latin typeface="Times New Roman" panose="02020603050405020304" pitchFamily="18" charset="0"/>
                <a:cs typeface="Times New Roman" panose="02020603050405020304" pitchFamily="18" charset="0"/>
              </a:rPr>
              <a:t>- 8% Minority Business Enterprise</a:t>
            </a:r>
          </a:p>
          <a:p>
            <a:pPr>
              <a:buNone/>
            </a:pPr>
            <a:r>
              <a:rPr lang="en-US" altLang="en-US" sz="2400" dirty="0">
                <a:solidFill>
                  <a:srgbClr val="101D49"/>
                </a:solidFill>
                <a:latin typeface="Times New Roman" panose="02020603050405020304" pitchFamily="18" charset="0"/>
                <a:cs typeface="Times New Roman" panose="02020603050405020304" pitchFamily="18" charset="0"/>
              </a:rPr>
              <a:t>	- 11% Women’s Business Enterprise</a:t>
            </a:r>
            <a:endParaRPr lang="en-US" sz="2400"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161BFB4-8897-D139-480D-2782AF16E4F9}"/>
              </a:ext>
            </a:extLst>
          </p:cNvPr>
          <p:cNvPicPr>
            <a:picLocks noChangeAspect="1"/>
          </p:cNvPicPr>
          <p:nvPr/>
        </p:nvPicPr>
        <p:blipFill>
          <a:blip r:embed="rId3"/>
          <a:stretch>
            <a:fillRect/>
          </a:stretch>
        </p:blipFill>
        <p:spPr>
          <a:xfrm>
            <a:off x="3775093" y="490672"/>
            <a:ext cx="4641813" cy="5876655"/>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4EEBCCB5-B95E-4594-8CB1-875A10EC9E1E}"/>
              </a:ext>
            </a:extLst>
          </p:cNvPr>
          <p:cNvCxnSpPr>
            <a:cxnSpLocks/>
          </p:cNvCxnSpPr>
          <p:nvPr/>
        </p:nvCxnSpPr>
        <p:spPr>
          <a:xfrm>
            <a:off x="3000492" y="3905491"/>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25A8D0C8-855F-4E47-95A8-0B4695843CD4}"/>
              </a:ext>
            </a:extLst>
          </p:cNvPr>
          <p:cNvSpPr txBox="1"/>
          <p:nvPr/>
        </p:nvSpPr>
        <p:spPr>
          <a:xfrm>
            <a:off x="843380" y="3156012"/>
            <a:ext cx="310039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788914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20000"/>
          </a:bodyPr>
          <a:lstStyle/>
          <a:p>
            <a:pPr marL="0" indent="0">
              <a:lnSpc>
                <a:spcPct val="110000"/>
              </a:lnSpc>
              <a:buNone/>
              <a:defRPr/>
            </a:pPr>
            <a:r>
              <a:rPr lang="en-US" sz="28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sz="2400"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sz="2400" dirty="0">
                <a:latin typeface="Times New Roman" panose="02020603050405020304" pitchFamily="18" charset="0"/>
                <a:cs typeface="Times New Roman" panose="02020603050405020304" pitchFamily="18" charset="0"/>
                <a:hlinkClick r:id="rId2"/>
              </a:rPr>
              <a:t>http://www.in.gov/idoa/mwbe/2743.htm</a:t>
            </a:r>
            <a:r>
              <a:rPr lang="en-US" sz="2400" dirty="0">
                <a:latin typeface="Times New Roman" panose="02020603050405020304" pitchFamily="18" charset="0"/>
                <a:cs typeface="Times New Roman" panose="02020603050405020304" pitchFamily="18" charset="0"/>
              </a:rPr>
              <a:t>. </a:t>
            </a:r>
          </a:p>
          <a:p>
            <a:r>
              <a:rPr lang="en-US" sz="2400"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sz="2400"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128300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72779"/>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 Economic Impact</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Buy IN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p:txBody>
      </p:sp>
      <p:sp>
        <p:nvSpPr>
          <p:cNvPr id="9" name="Content Placeholder 8"/>
          <p:cNvSpPr>
            <a:spLocks noGrp="1"/>
          </p:cNvSpPr>
          <p:nvPr>
            <p:ph sz="quarter" idx="4"/>
          </p:nvPr>
        </p:nvSpPr>
        <p:spPr>
          <a:xfrm>
            <a:off x="6528816" y="1772779"/>
            <a:ext cx="4443984" cy="3689688"/>
          </a:xfrm>
        </p:spPr>
        <p:txBody>
          <a:bodyPr>
            <a:no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IDOA Subcontractor Scoring </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Subcontractor Compliance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a:t>
            </a:r>
          </a:p>
        </p:txBody>
      </p:sp>
      <p:sp>
        <p:nvSpPr>
          <p:cNvPr id="5" name="Title 4"/>
          <p:cNvSpPr>
            <a:spLocks noGrp="1"/>
          </p:cNvSpPr>
          <p:nvPr>
            <p:ph type="title"/>
          </p:nvPr>
        </p:nvSpPr>
        <p:spPr>
          <a:xfrm>
            <a:off x="1371600" y="765606"/>
            <a:ext cx="9601200" cy="829157"/>
          </a:xfrm>
        </p:spPr>
        <p:txBody>
          <a:bodyPr/>
          <a:lstStyle/>
          <a:p>
            <a:r>
              <a:rPr lang="en-US" sz="4000"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lnSpcReduction="10000"/>
          </a:bodyPr>
          <a:lstStyle/>
          <a:p>
            <a:pPr marL="0" indent="0">
              <a:lnSpc>
                <a:spcPct val="9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pPr lvl="0"/>
            <a:r>
              <a:rPr lang="en-US" dirty="0">
                <a:solidFill>
                  <a:srgbClr val="101D49"/>
                </a:solidFill>
                <a:latin typeface="Times New Roman" panose="02020603050405020304" pitchFamily="18" charset="0"/>
                <a:cs typeface="Times New Roman" panose="02020603050405020304" pitchFamily="18" charset="0"/>
              </a:rPr>
              <a:t>Pursuant to 25 IAC 5-6-2(b)(d), a Prime Contractor who is a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67370E-BC78-4C03-EE40-AAF1C273B84A}"/>
              </a:ext>
            </a:extLst>
          </p:cNvPr>
          <p:cNvPicPr>
            <a:picLocks noChangeAspect="1"/>
          </p:cNvPicPr>
          <p:nvPr/>
        </p:nvPicPr>
        <p:blipFill>
          <a:blip r:embed="rId2"/>
          <a:stretch>
            <a:fillRect/>
          </a:stretch>
        </p:blipFill>
        <p:spPr>
          <a:xfrm>
            <a:off x="2251952" y="1699843"/>
            <a:ext cx="8096968" cy="4287297"/>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9" name="Right Arrow 10">
            <a:extLst>
              <a:ext uri="{FF2B5EF4-FFF2-40B4-BE49-F238E27FC236}">
                <a16:creationId xmlns:a16="http://schemas.microsoft.com/office/drawing/2014/main" id="{0B59D8D5-1A76-4A81-B70D-CA2B82D74BEA}"/>
              </a:ext>
            </a:extLst>
          </p:cNvPr>
          <p:cNvSpPr/>
          <p:nvPr/>
        </p:nvSpPr>
        <p:spPr>
          <a:xfrm>
            <a:off x="1546013" y="442549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546013" y="490518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Right Arrow 10"/>
          <p:cNvSpPr/>
          <p:nvPr/>
        </p:nvSpPr>
        <p:spPr>
          <a:xfrm rot="10800000">
            <a:off x="10348920" y="486277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2" name="Right Arrow 10">
            <a:extLst>
              <a:ext uri="{FF2B5EF4-FFF2-40B4-BE49-F238E27FC236}">
                <a16:creationId xmlns:a16="http://schemas.microsoft.com/office/drawing/2014/main" id="{A544DD3B-C62E-4D5B-A7F4-03CE0619FA63}"/>
              </a:ext>
            </a:extLst>
          </p:cNvPr>
          <p:cNvSpPr/>
          <p:nvPr/>
        </p:nvSpPr>
        <p:spPr>
          <a:xfrm>
            <a:off x="1566152" y="27388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8" name="TextBox 17">
            <a:extLst>
              <a:ext uri="{FF2B5EF4-FFF2-40B4-BE49-F238E27FC236}">
                <a16:creationId xmlns:a16="http://schemas.microsoft.com/office/drawing/2014/main" id="{DD3921FA-6538-4C20-AF2E-9D7F73986DD4}"/>
              </a:ext>
            </a:extLst>
          </p:cNvPr>
          <p:cNvSpPr txBox="1"/>
          <p:nvPr/>
        </p:nvSpPr>
        <p:spPr>
          <a:xfrm>
            <a:off x="6317946" y="4839482"/>
            <a:ext cx="336885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1" name="TextBox 20">
            <a:extLst>
              <a:ext uri="{FF2B5EF4-FFF2-40B4-BE49-F238E27FC236}">
                <a16:creationId xmlns:a16="http://schemas.microsoft.com/office/drawing/2014/main" id="{54F0F886-D145-42F3-A165-77EF1E6B308D}"/>
              </a:ext>
            </a:extLst>
          </p:cNvPr>
          <p:cNvSpPr txBox="1"/>
          <p:nvPr/>
        </p:nvSpPr>
        <p:spPr>
          <a:xfrm>
            <a:off x="4106484" y="4377817"/>
            <a:ext cx="183267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22" name="TextBox 21">
            <a:extLst>
              <a:ext uri="{FF2B5EF4-FFF2-40B4-BE49-F238E27FC236}">
                <a16:creationId xmlns:a16="http://schemas.microsoft.com/office/drawing/2014/main" id="{9BD6FF05-D14D-41A4-9EDD-ACA594FAAC3A}"/>
              </a:ext>
            </a:extLst>
          </p:cNvPr>
          <p:cNvSpPr txBox="1"/>
          <p:nvPr/>
        </p:nvSpPr>
        <p:spPr>
          <a:xfrm>
            <a:off x="4106484" y="4952876"/>
            <a:ext cx="35564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2" name="Rectangle 1">
            <a:extLst>
              <a:ext uri="{FF2B5EF4-FFF2-40B4-BE49-F238E27FC236}">
                <a16:creationId xmlns:a16="http://schemas.microsoft.com/office/drawing/2014/main" id="{BA0CA6F8-DFD6-14AA-B155-C6E908CD073D}"/>
              </a:ext>
            </a:extLst>
          </p:cNvPr>
          <p:cNvSpPr/>
          <p:nvPr/>
        </p:nvSpPr>
        <p:spPr>
          <a:xfrm>
            <a:off x="2940424" y="2250141"/>
            <a:ext cx="2447364" cy="152400"/>
          </a:xfrm>
          <a:prstGeom prst="rect">
            <a:avLst/>
          </a:prstGeom>
          <a:solidFill>
            <a:schemeClr val="bg1"/>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9481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138863"/>
          </a:xfrm>
        </p:spPr>
        <p:txBody>
          <a:bodyPr>
            <a:normAutofit fontScale="92500" lnSpcReduction="20000"/>
          </a:bodyPr>
          <a:lstStyle/>
          <a:p>
            <a:pPr marL="115888" indent="-115888"/>
            <a:r>
              <a:rPr lang="en-US" sz="2200" b="1" dirty="0">
                <a:solidFill>
                  <a:srgbClr val="101D49"/>
                </a:solidFill>
                <a:latin typeface="Times New Roman" panose="02020603050405020304" pitchFamily="18" charset="0"/>
                <a:cs typeface="Times New Roman" panose="02020603050405020304" pitchFamily="18" charset="0"/>
              </a:rPr>
              <a:t>Scoring Process - MWBE scoring is conducted based on 10 points plus a possible 2 bonus points scale</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MBE: Possible 5 points + 1 bonus point</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a:r>
              <a:rPr lang="en-US" sz="2200" b="1" dirty="0">
                <a:solidFill>
                  <a:srgbClr val="101D49"/>
                </a:solidFill>
                <a:latin typeface="Times New Roman" panose="02020603050405020304" pitchFamily="18" charset="0"/>
                <a:cs typeface="Times New Roman" panose="02020603050405020304" pitchFamily="18" charset="0"/>
              </a:rPr>
              <a:t>MBE Professional Services Scoring Methodology:</a:t>
            </a:r>
          </a:p>
          <a:p>
            <a:pPr marL="0" indent="0">
              <a:buNone/>
            </a:pPr>
            <a:r>
              <a:rPr lang="en-US" sz="1800" dirty="0">
                <a:solidFill>
                  <a:srgbClr val="101D49"/>
                </a:solidFill>
                <a:latin typeface="Times New Roman" panose="02020603050405020304" pitchFamily="18" charset="0"/>
                <a:cs typeface="Times New Roman" panose="02020603050405020304" pitchFamily="18" charset="0"/>
              </a:rPr>
              <a:t>     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700" i="0" u="sng" dirty="0">
                <a:solidFill>
                  <a:srgbClr val="101D49"/>
                </a:solidFill>
                <a:latin typeface="Times New Roman" panose="02020603050405020304" pitchFamily="18" charset="0"/>
                <a:cs typeface="Times New Roman" panose="02020603050405020304" pitchFamily="18" charset="0"/>
              </a:rPr>
              <a:t>before rounding</a:t>
            </a:r>
            <a:r>
              <a:rPr lang="en-US" sz="1700" i="0" dirty="0">
                <a:solidFill>
                  <a:srgbClr val="101D49"/>
                </a:solidFill>
                <a:latin typeface="Times New Roman" panose="02020603050405020304" pitchFamily="18" charset="0"/>
                <a:cs typeface="Times New Roman" panose="02020603050405020304" pitchFamily="18" charset="0"/>
              </a:rPr>
              <a:t>) in each category will receive 6 </a:t>
            </a:r>
            <a:br>
              <a:rPr lang="en-US" sz="1700" i="0" dirty="0">
                <a:solidFill>
                  <a:srgbClr val="101D49"/>
                </a:solidFill>
                <a:latin typeface="Times New Roman" panose="02020603050405020304" pitchFamily="18" charset="0"/>
                <a:cs typeface="Times New Roman" panose="02020603050405020304" pitchFamily="18" charset="0"/>
              </a:rPr>
            </a:br>
            <a:r>
              <a:rPr lang="en-US" sz="1700" i="0" dirty="0">
                <a:solidFill>
                  <a:srgbClr val="101D49"/>
                </a:solidFill>
                <a:latin typeface="Times New Roman" panose="02020603050405020304" pitchFamily="18" charset="0"/>
                <a:cs typeface="Times New Roman" panose="02020603050405020304" pitchFamily="18" charset="0"/>
              </a:rPr>
              <a:t>points (5 points plus 1 bonus point). In case of a tie both firms will receive 6 points.</a:t>
            </a:r>
          </a:p>
          <a:p>
            <a:endParaRPr lang="en-US" dirty="0"/>
          </a:p>
        </p:txBody>
      </p:sp>
      <p:graphicFrame>
        <p:nvGraphicFramePr>
          <p:cNvPr id="2" name="Table 1"/>
          <p:cNvGraphicFramePr>
            <a:graphicFrameLocks noGrp="1"/>
          </p:cNvGraphicFramePr>
          <p:nvPr/>
        </p:nvGraphicFramePr>
        <p:xfrm>
          <a:off x="1720513" y="3777914"/>
          <a:ext cx="4685634" cy="457202"/>
        </p:xfrm>
        <a:graphic>
          <a:graphicData uri="http://schemas.openxmlformats.org/drawingml/2006/table">
            <a:tbl>
              <a:tblPr firstRow="1" bandRow="1">
                <a:tableStyleId>{5C22544A-7EE6-4342-B048-85BDC9FD1C3A}</a:tableStyleId>
              </a:tblPr>
              <a:tblGrid>
                <a:gridCol w="520626">
                  <a:extLst>
                    <a:ext uri="{9D8B030D-6E8A-4147-A177-3AD203B41FA5}">
                      <a16:colId xmlns:a16="http://schemas.microsoft.com/office/drawing/2014/main" val="20000"/>
                    </a:ext>
                  </a:extLst>
                </a:gridCol>
                <a:gridCol w="520626">
                  <a:extLst>
                    <a:ext uri="{9D8B030D-6E8A-4147-A177-3AD203B41FA5}">
                      <a16:colId xmlns:a16="http://schemas.microsoft.com/office/drawing/2014/main" val="20001"/>
                    </a:ext>
                  </a:extLst>
                </a:gridCol>
                <a:gridCol w="520626">
                  <a:extLst>
                    <a:ext uri="{9D8B030D-6E8A-4147-A177-3AD203B41FA5}">
                      <a16:colId xmlns:a16="http://schemas.microsoft.com/office/drawing/2014/main" val="20002"/>
                    </a:ext>
                  </a:extLst>
                </a:gridCol>
                <a:gridCol w="520626">
                  <a:extLst>
                    <a:ext uri="{9D8B030D-6E8A-4147-A177-3AD203B41FA5}">
                      <a16:colId xmlns:a16="http://schemas.microsoft.com/office/drawing/2014/main" val="20003"/>
                    </a:ext>
                  </a:extLst>
                </a:gridCol>
                <a:gridCol w="520626">
                  <a:extLst>
                    <a:ext uri="{9D8B030D-6E8A-4147-A177-3AD203B41FA5}">
                      <a16:colId xmlns:a16="http://schemas.microsoft.com/office/drawing/2014/main" val="20004"/>
                    </a:ext>
                  </a:extLst>
                </a:gridCol>
                <a:gridCol w="520626">
                  <a:extLst>
                    <a:ext uri="{9D8B030D-6E8A-4147-A177-3AD203B41FA5}">
                      <a16:colId xmlns:a16="http://schemas.microsoft.com/office/drawing/2014/main" val="20005"/>
                    </a:ext>
                  </a:extLst>
                </a:gridCol>
                <a:gridCol w="520626">
                  <a:extLst>
                    <a:ext uri="{9D8B030D-6E8A-4147-A177-3AD203B41FA5}">
                      <a16:colId xmlns:a16="http://schemas.microsoft.com/office/drawing/2014/main" val="20006"/>
                    </a:ext>
                  </a:extLst>
                </a:gridCol>
                <a:gridCol w="520626">
                  <a:extLst>
                    <a:ext uri="{9D8B030D-6E8A-4147-A177-3AD203B41FA5}">
                      <a16:colId xmlns:a16="http://schemas.microsoft.com/office/drawing/2014/main" val="20007"/>
                    </a:ext>
                  </a:extLst>
                </a:gridCol>
                <a:gridCol w="520626">
                  <a:extLst>
                    <a:ext uri="{9D8B030D-6E8A-4147-A177-3AD203B41FA5}">
                      <a16:colId xmlns:a16="http://schemas.microsoft.com/office/drawing/2014/main" val="20008"/>
                    </a:ext>
                  </a:extLst>
                </a:gridCol>
              </a:tblGrid>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7%</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8%</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Pts.</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1.875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5.0</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8582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280836"/>
          </a:xfrm>
        </p:spPr>
        <p:txBody>
          <a:bodyPr>
            <a:normAutofit/>
          </a:bodyPr>
          <a:lstStyle/>
          <a:p>
            <a:pPr marL="115888" indent="-115888" defTabSz="914377" eaLnBrk="1" fontAlgn="auto" hangingPunct="1">
              <a:defRPr/>
            </a:pPr>
            <a:r>
              <a:rPr lang="en-US" b="1" dirty="0">
                <a:solidFill>
                  <a:srgbClr val="101D49"/>
                </a:solidFill>
                <a:latin typeface="Times New Roman" panose="02020603050405020304" pitchFamily="18" charset="0"/>
                <a:cs typeface="Times New Roman" panose="02020603050405020304" pitchFamily="18" charset="0"/>
              </a:rPr>
              <a:t>WBE Professional Services Scoring Methodology: </a:t>
            </a:r>
          </a:p>
          <a:p>
            <a:pPr marL="346075" lvl="1" indent="-114300" defTabSz="914377" eaLnBrk="1" fontAlgn="auto" hangingPunct="1">
              <a:buFont typeface="Calibri" pitchFamily="34" charset="0"/>
              <a:buChar char="-"/>
              <a:defRPr/>
            </a:pPr>
            <a:r>
              <a:rPr lang="en-US" sz="17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12%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in each category will receive 6 points (5 points plus 1 bonus point). In case of a tie both firms will receive 6 points.</a:t>
            </a:r>
          </a:p>
          <a:p>
            <a:endParaRPr lang="en-US" dirty="0"/>
          </a:p>
        </p:txBody>
      </p:sp>
      <p:pic>
        <p:nvPicPr>
          <p:cNvPr id="5" name="Picture 4">
            <a:extLst>
              <a:ext uri="{FF2B5EF4-FFF2-40B4-BE49-F238E27FC236}">
                <a16:creationId xmlns:a16="http://schemas.microsoft.com/office/drawing/2014/main" id="{DCAE7036-DEE7-4BC8-ABF3-0D57C896392C}"/>
              </a:ext>
            </a:extLst>
          </p:cNvPr>
          <p:cNvPicPr>
            <a:picLocks noChangeAspect="1"/>
          </p:cNvPicPr>
          <p:nvPr/>
        </p:nvPicPr>
        <p:blipFill>
          <a:blip r:embed="rId2"/>
          <a:stretch>
            <a:fillRect/>
          </a:stretch>
        </p:blipFill>
        <p:spPr>
          <a:xfrm>
            <a:off x="1811181" y="2599919"/>
            <a:ext cx="6206266" cy="560881"/>
          </a:xfrm>
          <a:prstGeom prst="rect">
            <a:avLst/>
          </a:prstGeom>
        </p:spPr>
      </p:pic>
    </p:spTree>
    <p:extLst>
      <p:ext uri="{BB962C8B-B14F-4D97-AF65-F5344CB8AC3E}">
        <p14:creationId xmlns:p14="http://schemas.microsoft.com/office/powerpoint/2010/main" val="375718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Indiana Veteran Owned Small Business</a:t>
            </a:r>
          </a:p>
        </p:txBody>
      </p:sp>
      <p:sp>
        <p:nvSpPr>
          <p:cNvPr id="5" name="Content Placeholder 4">
            <a:extLst>
              <a:ext uri="{FF2B5EF4-FFF2-40B4-BE49-F238E27FC236}">
                <a16:creationId xmlns:a16="http://schemas.microsoft.com/office/drawing/2014/main" id="{8BF61E83-59BD-1D8C-0FBE-EF749E809638}"/>
              </a:ext>
            </a:extLst>
          </p:cNvPr>
          <p:cNvSpPr>
            <a:spLocks noGrp="1"/>
          </p:cNvSpPr>
          <p:nvPr>
            <p:ph idx="1"/>
          </p:nvPr>
        </p:nvSpPr>
        <p:spPr>
          <a:xfrm>
            <a:off x="1371600" y="1900992"/>
            <a:ext cx="9601200" cy="3285203"/>
          </a:xfrm>
        </p:spPr>
        <p:txBody>
          <a:bodyPr>
            <a:normAutofit lnSpcReduction="10000"/>
          </a:bodyPr>
          <a:lstStyle/>
          <a:p>
            <a:pPr marL="0" indent="0">
              <a:buNone/>
            </a:pPr>
            <a:r>
              <a:rPr lang="en-US" altLang="en-US" sz="24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i="0" dirty="0">
                <a:solidFill>
                  <a:srgbClr val="101D49"/>
                </a:solidFill>
                <a:latin typeface="Times New Roman" panose="02020603050405020304" pitchFamily="18" charset="0"/>
                <a:cs typeface="Times New Roman" panose="02020603050405020304" pitchFamily="18" charset="0"/>
              </a:rPr>
              <a:t>E-mail</a:t>
            </a:r>
            <a:r>
              <a:rPr lang="en-US" altLang="en-US" b="1" i="0" dirty="0">
                <a:solidFill>
                  <a:srgbClr val="101D49"/>
                </a:solidFill>
                <a:latin typeface="Times New Roman" panose="02020603050405020304" pitchFamily="18" charset="0"/>
                <a:cs typeface="Times New Roman" panose="02020603050405020304" pitchFamily="18" charset="0"/>
              </a:rPr>
              <a:t>:</a:t>
            </a:r>
            <a:r>
              <a:rPr lang="en-US" altLang="en-US" i="0" dirty="0">
                <a:solidFill>
                  <a:srgbClr val="101D49"/>
                </a:solidFill>
                <a:latin typeface="Times New Roman" panose="02020603050405020304" pitchFamily="18" charset="0"/>
                <a:cs typeface="Times New Roman" panose="02020603050405020304" pitchFamily="18" charset="0"/>
              </a:rPr>
              <a:t> </a:t>
            </a:r>
            <a:r>
              <a:rPr lang="en-US" altLang="en-US" i="0" dirty="0">
                <a:latin typeface="Times New Roman" panose="02020603050405020304" pitchFamily="18" charset="0"/>
                <a:cs typeface="Times New Roman" panose="02020603050405020304" pitchFamily="18" charset="0"/>
                <a:hlinkClick r:id="rId2"/>
              </a:rPr>
              <a:t>Indianaveteranspreference@idoa.in.gov</a:t>
            </a:r>
            <a:endParaRPr lang="en-US" altLang="en-US" i="0" dirty="0">
              <a:latin typeface="Times New Roman" panose="02020603050405020304" pitchFamily="18" charset="0"/>
              <a:cs typeface="Times New Roman" panose="02020603050405020304" pitchFamily="18" charset="0"/>
            </a:endParaRPr>
          </a:p>
          <a:p>
            <a:pPr lvl="1"/>
            <a:r>
              <a:rPr lang="en-US" altLang="en-US" i="0" dirty="0">
                <a:solidFill>
                  <a:srgbClr val="101D49"/>
                </a:solidFill>
                <a:latin typeface="Times New Roman" panose="02020603050405020304" pitchFamily="18" charset="0"/>
                <a:cs typeface="Times New Roman" panose="02020603050405020304" pitchFamily="18" charset="0"/>
              </a:rPr>
              <a:t>Web: </a:t>
            </a:r>
            <a:r>
              <a:rPr lang="en-US" altLang="en-US" i="0" dirty="0">
                <a:latin typeface="Times New Roman" panose="02020603050405020304" pitchFamily="18" charset="0"/>
                <a:cs typeface="Times New Roman" panose="02020603050405020304" pitchFamily="18" charset="0"/>
                <a:hlinkClick r:id="rId3"/>
              </a:rPr>
              <a:t>www.in.gov/idoa/2862.htm </a:t>
            </a:r>
            <a:endParaRPr lang="en-US" altLang="en-US" i="0" dirty="0">
              <a:solidFill>
                <a:srgbClr val="101D49"/>
              </a:solidFill>
              <a:latin typeface="Times New Roman" panose="02020603050405020304" pitchFamily="18" charset="0"/>
              <a:cs typeface="Times New Roman" panose="02020603050405020304" pitchFamily="18" charset="0"/>
            </a:endParaRP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i="0" dirty="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Goals for Proposal</a:t>
            </a:r>
          </a:p>
          <a:p>
            <a:pPr lvl="1"/>
            <a:r>
              <a:rPr lang="en-US" i="0" dirty="0">
                <a:solidFill>
                  <a:srgbClr val="101D49"/>
                </a:solidFill>
                <a:latin typeface="Times New Roman" panose="02020603050405020304" pitchFamily="18" charset="0"/>
                <a:cs typeface="Times New Roman" panose="02020603050405020304" pitchFamily="18" charset="0"/>
              </a:rPr>
              <a:t>3% Veteran Owned Small Business</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59464C-46A9-B299-DDB7-B0B1DA73C9E5}"/>
              </a:ext>
            </a:extLst>
          </p:cNvPr>
          <p:cNvPicPr>
            <a:picLocks noChangeAspect="1"/>
          </p:cNvPicPr>
          <p:nvPr/>
        </p:nvPicPr>
        <p:blipFill>
          <a:blip r:embed="rId2"/>
          <a:stretch>
            <a:fillRect/>
          </a:stretch>
        </p:blipFill>
        <p:spPr>
          <a:xfrm>
            <a:off x="3780313" y="541538"/>
            <a:ext cx="4631374" cy="5774923"/>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B36AD6AA-4D46-D405-C043-0D5580CC561E}"/>
              </a:ext>
            </a:extLst>
          </p:cNvPr>
          <p:cNvCxnSpPr>
            <a:cxnSpLocks/>
          </p:cNvCxnSpPr>
          <p:nvPr/>
        </p:nvCxnSpPr>
        <p:spPr>
          <a:xfrm>
            <a:off x="2893749" y="3965415"/>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70B9B5A1-022A-6A3D-4DBF-358E8D95C9CA}"/>
              </a:ext>
            </a:extLst>
          </p:cNvPr>
          <p:cNvSpPr txBox="1"/>
          <p:nvPr/>
        </p:nvSpPr>
        <p:spPr>
          <a:xfrm>
            <a:off x="843380" y="3180425"/>
            <a:ext cx="307897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2450863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094070"/>
          </a:xfrm>
        </p:spPr>
        <p:txBody>
          <a:bodyPr>
            <a:normAutofit fontScale="85000" lnSpcReduction="20000"/>
          </a:bodyPr>
          <a:lstStyle/>
          <a:p>
            <a:pPr marL="0" indent="0">
              <a:buNone/>
            </a:pPr>
            <a:r>
              <a:rPr lang="en-US" sz="2800" b="1" dirty="0">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sz="2400" dirty="0">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sz="2400" dirty="0">
                <a:solidFill>
                  <a:srgbClr val="101D49"/>
                </a:solidFill>
                <a:latin typeface="Times New Roman" panose="02020603050405020304" pitchFamily="18" charset="0"/>
                <a:cs typeface="Times New Roman" panose="02020603050405020304" pitchFamily="18" charset="0"/>
              </a:rPr>
              <a:t>IVOSB must have a Bidder ID (see section 2.3.8 - Department of Administration, Procurement Division).</a:t>
            </a:r>
          </a:p>
          <a:p>
            <a:pPr lvl="0"/>
            <a:r>
              <a:rPr lang="en-US" sz="2400" dirty="0">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sz="2400" u="sng" dirty="0">
                <a:latin typeface="Times New Roman" panose="02020603050405020304" pitchFamily="18" charset="0"/>
                <a:cs typeface="Times New Roman" panose="02020603050405020304" pitchFamily="18" charset="0"/>
                <a:hlinkClick r:id="rId2" tooltip="VA OSDBU"/>
              </a:rPr>
              <a:t>VA OSDBU</a:t>
            </a:r>
            <a:r>
              <a:rPr lang="en-US" sz="2400" dirty="0">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sz="2400"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lnSpcReduction="10000"/>
          </a:bodyPr>
          <a:lstStyle/>
          <a:p>
            <a:pPr marL="0" indent="0">
              <a:lnSpc>
                <a:spcPct val="11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dirty="0">
                <a:solidFill>
                  <a:srgbClr val="101D49"/>
                </a:solidFill>
                <a:latin typeface="Times New Roman" panose="02020603050405020304" pitchFamily="18" charset="0"/>
                <a:cs typeface="Times New Roman" panose="02020603050405020304" pitchFamily="18" charset="0"/>
              </a:rPr>
              <a:t>Must be listed on </a:t>
            </a:r>
            <a:r>
              <a:rPr lang="en-US" u="sng" dirty="0">
                <a:latin typeface="Times New Roman" panose="02020603050405020304" pitchFamily="18" charset="0"/>
                <a:cs typeface="Times New Roman" panose="02020603050405020304" pitchFamily="18" charset="0"/>
                <a:hlinkClick r:id="rId2" tooltip="VA OSDBU"/>
              </a:rPr>
              <a:t>VA OSDBU</a:t>
            </a:r>
            <a:r>
              <a:rPr lang="en-US" dirty="0">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dirty="0">
                <a:solidFill>
                  <a:srgbClr val="101D49"/>
                </a:solidFill>
                <a:latin typeface="Times New Roman" panose="02020603050405020304" pitchFamily="18" charset="0"/>
                <a:cs typeface="Times New Roman" panose="02020603050405020304" pitchFamily="18" charset="0"/>
              </a:rPr>
              <a:t>on or before </a:t>
            </a:r>
            <a:r>
              <a:rPr lang="en-US" dirty="0">
                <a:solidFill>
                  <a:srgbClr val="101D49"/>
                </a:solidFill>
                <a:latin typeface="Times New Roman" panose="02020603050405020304" pitchFamily="18" charset="0"/>
                <a:cs typeface="Times New Roman" panose="02020603050405020304" pitchFamily="18" charset="0"/>
              </a:rPr>
              <a:t>the proposal due date.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E38D27-24E8-CF4A-BC08-D9F9891C4C8D}"/>
              </a:ext>
            </a:extLst>
          </p:cNvPr>
          <p:cNvPicPr>
            <a:picLocks noChangeAspect="1"/>
          </p:cNvPicPr>
          <p:nvPr/>
        </p:nvPicPr>
        <p:blipFill>
          <a:blip r:embed="rId2"/>
          <a:stretch>
            <a:fillRect/>
          </a:stretch>
        </p:blipFill>
        <p:spPr>
          <a:xfrm>
            <a:off x="2017576" y="2250832"/>
            <a:ext cx="7866450" cy="4119562"/>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7" name="Right Arrow 10">
            <a:extLst>
              <a:ext uri="{FF2B5EF4-FFF2-40B4-BE49-F238E27FC236}">
                <a16:creationId xmlns:a16="http://schemas.microsoft.com/office/drawing/2014/main" id="{833C42D6-1A58-4BBD-B500-84EB060F1DF2}"/>
              </a:ext>
            </a:extLst>
          </p:cNvPr>
          <p:cNvSpPr/>
          <p:nvPr/>
        </p:nvSpPr>
        <p:spPr>
          <a:xfrm>
            <a:off x="1331776" y="31159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292976" y="476057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298650" y="521162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758668" y="522646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TextBox 10">
            <a:extLst>
              <a:ext uri="{FF2B5EF4-FFF2-40B4-BE49-F238E27FC236}">
                <a16:creationId xmlns:a16="http://schemas.microsoft.com/office/drawing/2014/main" id="{80417B00-96E0-4F42-9E9F-24C16D22C21B}"/>
              </a:ext>
            </a:extLst>
          </p:cNvPr>
          <p:cNvSpPr txBox="1"/>
          <p:nvPr/>
        </p:nvSpPr>
        <p:spPr>
          <a:xfrm>
            <a:off x="3697826" y="5220857"/>
            <a:ext cx="295986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17" name="TextBox 16">
            <a:extLst>
              <a:ext uri="{FF2B5EF4-FFF2-40B4-BE49-F238E27FC236}">
                <a16:creationId xmlns:a16="http://schemas.microsoft.com/office/drawing/2014/main" id="{2DB75B20-2CB9-4709-A030-76C92148C8B7}"/>
              </a:ext>
            </a:extLst>
          </p:cNvPr>
          <p:cNvSpPr txBox="1"/>
          <p:nvPr/>
        </p:nvSpPr>
        <p:spPr>
          <a:xfrm>
            <a:off x="3688123" y="4644038"/>
            <a:ext cx="22527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18" name="TextBox 17">
            <a:extLst>
              <a:ext uri="{FF2B5EF4-FFF2-40B4-BE49-F238E27FC236}">
                <a16:creationId xmlns:a16="http://schemas.microsoft.com/office/drawing/2014/main" id="{8696A1A6-E698-48BB-BFB7-B5A5270B48A1}"/>
              </a:ext>
            </a:extLst>
          </p:cNvPr>
          <p:cNvSpPr txBox="1"/>
          <p:nvPr/>
        </p:nvSpPr>
        <p:spPr>
          <a:xfrm>
            <a:off x="5913893" y="5095095"/>
            <a:ext cx="38651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 name="Rectangle 1">
            <a:extLst>
              <a:ext uri="{FF2B5EF4-FFF2-40B4-BE49-F238E27FC236}">
                <a16:creationId xmlns:a16="http://schemas.microsoft.com/office/drawing/2014/main" id="{B9D54021-3873-F611-3BFA-A60E71072B8E}"/>
              </a:ext>
            </a:extLst>
          </p:cNvPr>
          <p:cNvSpPr/>
          <p:nvPr/>
        </p:nvSpPr>
        <p:spPr>
          <a:xfrm>
            <a:off x="2626659" y="2734235"/>
            <a:ext cx="2411506" cy="152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72790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85000" lnSpcReduction="20000"/>
          </a:bodyPr>
          <a:lstStyle/>
          <a:p>
            <a:pPr marL="115888" indent="-115888">
              <a:spcBef>
                <a:spcPct val="20000"/>
              </a:spcBef>
              <a:buFont typeface="Arial" pitchFamily="34" charset="0"/>
              <a:buChar char="•"/>
            </a:pPr>
            <a:r>
              <a:rPr lang="en-US" sz="2200" b="1" dirty="0">
                <a:solidFill>
                  <a:srgbClr val="101D49"/>
                </a:solidFill>
                <a:latin typeface="Times New Roman" panose="02020603050405020304" pitchFamily="18" charset="0"/>
                <a:cs typeface="Times New Roman" panose="02020603050405020304" pitchFamily="18" charset="0"/>
              </a:rPr>
              <a:t>New Process - </a:t>
            </a:r>
            <a:r>
              <a:rPr lang="en-US" sz="2200" dirty="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0" lvl="1" indent="0">
              <a:buNone/>
            </a:pPr>
            <a:r>
              <a:rPr lang="en-US" sz="1900" b="1" i="0" dirty="0">
                <a:solidFill>
                  <a:srgbClr val="101D49"/>
                </a:solidFill>
                <a:latin typeface="Times New Roman" panose="02020603050405020304" pitchFamily="18" charset="0"/>
                <a:cs typeface="Times New Roman" panose="02020603050405020304" pitchFamily="18" charset="0"/>
              </a:rPr>
              <a:t>    -</a:t>
            </a:r>
            <a:r>
              <a:rPr lang="en-US" sz="1900" i="0" dirty="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dirty="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24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dirty="0">
                <a:solidFill>
                  <a:srgbClr val="101D49"/>
                </a:solidFill>
                <a:latin typeface="Times New Roman" panose="02020603050405020304" pitchFamily="18" charset="0"/>
                <a:cs typeface="Times New Roman" panose="02020603050405020304" pitchFamily="18" charset="0"/>
              </a:rPr>
            </a:b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General Information</a:t>
            </a:r>
            <a:endParaRPr sz="4000"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body" idx="1"/>
          </p:nvPr>
        </p:nvSpPr>
        <p:spPr>
          <a:xfrm>
            <a:off x="1371599" y="1927274"/>
            <a:ext cx="10058401" cy="4059866"/>
          </a:xfrm>
          <a:prstGeom prst="rect">
            <a:avLst/>
          </a:prstGeom>
          <a:noFill/>
          <a:ln>
            <a:noFill/>
          </a:ln>
        </p:spPr>
        <p:txBody>
          <a:bodyPr spcFirstLastPara="1" wrap="square" lIns="91425" tIns="45700" rIns="91425" bIns="45700" anchor="t" anchorCtr="0">
            <a:noAutofit/>
          </a:bodyPr>
          <a:lstStyle/>
          <a:p>
            <a:pPr marL="384038" lvl="0" indent="-370703" algn="l" rtl="0">
              <a:lnSpc>
                <a:spcPct val="94000"/>
              </a:lnSpc>
              <a:spcBef>
                <a:spcPts val="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(prime contractors and subcontractors) will be given the opportunity to express interest in this solicitation and to have their company and contact information posted to the solicitation website by submitting the Network Opportunities Form (Attachment I) to </a:t>
            </a:r>
            <a:r>
              <a:rPr lang="en-US"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rfp@idoa.in.gov</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no later than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on</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July 15, 2025</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This form is optional.</a:t>
            </a:r>
          </a:p>
          <a:p>
            <a:pPr marL="13335" lvl="0" indent="0" algn="l" rtl="0">
              <a:lnSpc>
                <a:spcPct val="94000"/>
              </a:lnSpc>
              <a:spcBef>
                <a:spcPts val="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to the solicitation are encouraged to submit any questions pertaining to the RFP via the Question/Inquiry process.  Please use Attachment G of this RFP for this purpose.  Questions regarding the solicitation must be submitted by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July 15, 2025. </a:t>
            </a:r>
          </a:p>
          <a:p>
            <a:pPr marL="13335" lvl="0" indent="0" algn="l" rtl="0">
              <a:lnSpc>
                <a:spcPct val="94000"/>
              </a:lnSpc>
              <a:spcBef>
                <a:spcPts val="120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Submission process is due no later than </a:t>
            </a:r>
            <a:r>
              <a:rPr lang="en-US" b="1"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August 19, 2025.  </a:t>
            </a:r>
            <a:endParaRPr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227038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Times New Roman" panose="02020603050405020304" pitchFamily="18" charset="0"/>
                <a:cs typeface="Times New Roman" panose="02020603050405020304"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3015041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10000"/>
          </a:bodyPr>
          <a:lstStyle/>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Payments shall be reported using the format determined by the Division of Supplier Diversity.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Reports must be received on or before the 10th of each month or quarter via email to the Division.</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20000"/>
          </a:bodyPr>
          <a:lstStyle/>
          <a:p>
            <a:pPr marL="0" indent="0">
              <a:buNone/>
            </a:pPr>
            <a:r>
              <a:rPr lang="en-US" sz="2200" b="1" dirty="0">
                <a:solidFill>
                  <a:srgbClr val="101D49"/>
                </a:solidFill>
                <a:latin typeface="Times New Roman" panose="02020603050405020304" pitchFamily="18" charset="0"/>
                <a:cs typeface="Times New Roman" panose="02020603050405020304" pitchFamily="18" charset="0"/>
              </a:rPr>
              <a:t>Pay Audit System</a:t>
            </a:r>
          </a:p>
          <a:p>
            <a:r>
              <a:rPr lang="en-US" sz="22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22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379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dirty="0">
                <a:latin typeface="Times New Roman"/>
                <a:ea typeface="Times New Roman"/>
                <a:cs typeface="Times New Roman"/>
                <a:sym typeface="Times New Roman"/>
              </a:rPr>
              <a:t>Optional Submission Forms/Documents </a:t>
            </a:r>
            <a:endParaRPr sz="4000" dirty="0"/>
          </a:p>
        </p:txBody>
      </p:sp>
      <p:sp>
        <p:nvSpPr>
          <p:cNvPr id="332" name="Google Shape;332;p31"/>
          <p:cNvSpPr txBox="1">
            <a:spLocks noGrp="1"/>
          </p:cNvSpPr>
          <p:nvPr>
            <p:ph type="body" idx="1"/>
          </p:nvPr>
        </p:nvSpPr>
        <p:spPr>
          <a:xfrm>
            <a:off x="776681" y="4357316"/>
            <a:ext cx="10706478" cy="829157"/>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FF0000"/>
              </a:buClr>
              <a:buSzPts val="1900"/>
              <a:buNone/>
            </a:pPr>
            <a:r>
              <a:rPr lang="en-US" b="1" dirty="0">
                <a:solidFill>
                  <a:srgbClr val="FF0000"/>
                </a:solidFill>
                <a:latin typeface="Times New Roman" panose="02020603050405020304" pitchFamily="18" charset="0"/>
                <a:ea typeface="Garamond"/>
                <a:cs typeface="Times New Roman" panose="02020603050405020304" pitchFamily="18" charset="0"/>
                <a:sym typeface="Garamond"/>
              </a:rPr>
              <a:t>Submission of these documents is optional and does not impact your ability to submit a proposal. </a:t>
            </a:r>
            <a:endParaRPr dirty="0">
              <a:latin typeface="Times New Roman" panose="02020603050405020304" pitchFamily="18" charset="0"/>
              <a:cs typeface="Times New Roman" panose="02020603050405020304" pitchFamily="18" charset="0"/>
            </a:endParaRPr>
          </a:p>
        </p:txBody>
      </p:sp>
      <p:graphicFrame>
        <p:nvGraphicFramePr>
          <p:cNvPr id="333" name="Google Shape;333;p31"/>
          <p:cNvGraphicFramePr/>
          <p:nvPr>
            <p:extLst>
              <p:ext uri="{D42A27DB-BD31-4B8C-83A1-F6EECF244321}">
                <p14:modId xmlns:p14="http://schemas.microsoft.com/office/powerpoint/2010/main" val="1303011867"/>
              </p:ext>
            </p:extLst>
          </p:nvPr>
        </p:nvGraphicFramePr>
        <p:xfrm>
          <a:off x="1371600" y="2768857"/>
          <a:ext cx="9337668" cy="1047005"/>
        </p:xfrm>
        <a:graphic>
          <a:graphicData uri="http://schemas.openxmlformats.org/drawingml/2006/table">
            <a:tbl>
              <a:tblPr>
                <a:noFill/>
              </a:tblPr>
              <a:tblGrid>
                <a:gridCol w="2263725">
                  <a:extLst>
                    <a:ext uri="{9D8B030D-6E8A-4147-A177-3AD203B41FA5}">
                      <a16:colId xmlns:a16="http://schemas.microsoft.com/office/drawing/2014/main" val="20000"/>
                    </a:ext>
                  </a:extLst>
                </a:gridCol>
                <a:gridCol w="7073943">
                  <a:extLst>
                    <a:ext uri="{9D8B030D-6E8A-4147-A177-3AD203B41FA5}">
                      <a16:colId xmlns:a16="http://schemas.microsoft.com/office/drawing/2014/main" val="20001"/>
                    </a:ext>
                  </a:extLst>
                </a:gridCol>
              </a:tblGrid>
              <a:tr h="270800">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dirty="0">
                          <a:solidFill>
                            <a:srgbClr val="101D49"/>
                          </a:solidFill>
                          <a:latin typeface="Times New Roman" panose="02020603050405020304" pitchFamily="18" charset="0"/>
                          <a:ea typeface="Garamond"/>
                          <a:cs typeface="Times New Roman" panose="02020603050405020304" pitchFamily="18" charset="0"/>
                          <a:sym typeface="Garamond"/>
                        </a:rPr>
                        <a:t>Due Date</a:t>
                      </a:r>
                      <a:endParaRPr sz="2100" dirty="0">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dirty="0">
                          <a:solidFill>
                            <a:srgbClr val="101D49"/>
                          </a:solidFill>
                          <a:latin typeface="Times New Roman" panose="02020603050405020304" pitchFamily="18" charset="0"/>
                          <a:ea typeface="Garamond"/>
                          <a:cs typeface="Times New Roman" panose="02020603050405020304" pitchFamily="18" charset="0"/>
                          <a:sym typeface="Garamond"/>
                        </a:rPr>
                        <a:t>Document/Form</a:t>
                      </a:r>
                      <a:endParaRPr sz="2100" dirty="0">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401659">
                <a:tc>
                  <a:txBody>
                    <a:bodyPr/>
                    <a:lstStyle/>
                    <a:p>
                      <a:pPr marL="0" marR="0" lvl="0" indent="0" algn="ctr" rtl="0">
                        <a:spcBef>
                          <a:spcPts val="0"/>
                        </a:spcBef>
                        <a:spcAft>
                          <a:spcPts val="0"/>
                        </a:spcAft>
                        <a:buNone/>
                      </a:pPr>
                      <a:r>
                        <a:rPr lang="en-US" sz="2000" dirty="0">
                          <a:solidFill>
                            <a:srgbClr val="101D49"/>
                          </a:solidFill>
                          <a:latin typeface="Times New Roman" panose="02020603050405020304" pitchFamily="18" charset="0"/>
                          <a:cs typeface="Times New Roman" panose="02020603050405020304" pitchFamily="18" charset="0"/>
                        </a:rPr>
                        <a:t>May 9, 2024</a:t>
                      </a:r>
                      <a:endParaRPr sz="2000" dirty="0">
                        <a:solidFill>
                          <a:srgbClr val="101D49"/>
                        </a:solidFill>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2000" i="0" u="none" strike="noStrike" cap="none" dirty="0">
                          <a:solidFill>
                            <a:srgbClr val="101D49"/>
                          </a:solidFill>
                          <a:latin typeface="Times New Roman" panose="02020603050405020304" pitchFamily="18" charset="0"/>
                          <a:ea typeface="Garamond"/>
                          <a:cs typeface="Times New Roman" panose="02020603050405020304" pitchFamily="18" charset="0"/>
                          <a:sym typeface="Garamond"/>
                        </a:rPr>
                        <a:t>Q&amp;A Template (Attachment G)</a:t>
                      </a:r>
                      <a:endParaRPr lang="en-US" sz="2000" dirty="0">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60485">
                <a:tc>
                  <a:txBody>
                    <a:bodyPr/>
                    <a:lstStyle/>
                    <a:p>
                      <a:pPr marL="0" marR="0" lvl="0" indent="0" algn="ctr" rtl="0">
                        <a:spcBef>
                          <a:spcPts val="0"/>
                        </a:spcBef>
                        <a:spcAft>
                          <a:spcPts val="0"/>
                        </a:spcAft>
                        <a:buNone/>
                      </a:pPr>
                      <a:r>
                        <a:rPr lang="en-US" sz="2000" dirty="0">
                          <a:solidFill>
                            <a:srgbClr val="101D49"/>
                          </a:solidFill>
                          <a:latin typeface="Times New Roman" panose="02020603050405020304" pitchFamily="18" charset="0"/>
                          <a:cs typeface="Times New Roman" panose="02020603050405020304" pitchFamily="18" charset="0"/>
                        </a:rPr>
                        <a:t>May 9, 2024</a:t>
                      </a:r>
                      <a:endParaRPr sz="2000" dirty="0">
                        <a:solidFill>
                          <a:srgbClr val="101D49"/>
                        </a:solidFill>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2000" i="0" u="none" strike="noStrike" cap="none" dirty="0">
                          <a:solidFill>
                            <a:srgbClr val="101D49"/>
                          </a:solidFill>
                          <a:latin typeface="Times New Roman" panose="02020603050405020304" pitchFamily="18" charset="0"/>
                          <a:ea typeface="Garamond"/>
                          <a:cs typeface="Times New Roman" panose="02020603050405020304" pitchFamily="18" charset="0"/>
                          <a:sym typeface="Garamond"/>
                        </a:rPr>
                        <a:t>Pre-proposal Network Opportunities Form (Attachment I)</a:t>
                      </a:r>
                      <a:endParaRPr lang="en-US" sz="2000" dirty="0">
                        <a:latin typeface="Times New Roman" panose="02020603050405020304" pitchFamily="18" charset="0"/>
                        <a:cs typeface="Times New Roman" panose="02020603050405020304" pitchFamily="18" charset="0"/>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96564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869743"/>
            <a:ext cx="9601200" cy="4380932"/>
          </a:xfrm>
        </p:spPr>
        <p:txBody>
          <a:bodyPr>
            <a:normAutofit fontScale="77500" lnSpcReduction="20000"/>
          </a:bodyPr>
          <a:lstStyle/>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 - M/WBE Participation Plan</a:t>
            </a:r>
          </a:p>
          <a:p>
            <a:r>
              <a:rPr lang="en-US" sz="2600" dirty="0">
                <a:solidFill>
                  <a:srgbClr val="101D49"/>
                </a:solidFill>
                <a:latin typeface="Times New Roman" panose="02020603050405020304" pitchFamily="18" charset="0"/>
                <a:cs typeface="Times New Roman" panose="02020603050405020304" pitchFamily="18" charset="0"/>
              </a:rPr>
              <a:t>M/WBE Certification Letter from IDOA </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M/WBE </a:t>
            </a:r>
          </a:p>
          <a:p>
            <a:pPr lvl="1"/>
            <a:r>
              <a:rPr lang="en-US" sz="2600" dirty="0">
                <a:solidFill>
                  <a:srgbClr val="101D49"/>
                </a:solidFill>
                <a:latin typeface="Times New Roman" panose="02020603050405020304" pitchFamily="18" charset="0"/>
                <a:cs typeface="Times New Roman" panose="02020603050405020304" pitchFamily="18" charset="0"/>
              </a:rPr>
              <a:t>The dollar amount being subcontracted to them</a:t>
            </a:r>
          </a:p>
          <a:p>
            <a:pPr lvl="1"/>
            <a:r>
              <a:rPr lang="en-US" sz="2600" dirty="0">
                <a:solidFill>
                  <a:srgbClr val="101D49"/>
                </a:solidFill>
                <a:latin typeface="Times New Roman" panose="02020603050405020304" pitchFamily="18" charset="0"/>
                <a:cs typeface="Times New Roman" panose="02020603050405020304" pitchFamily="18" charset="0"/>
              </a:rPr>
              <a:t>The subcontract amount reflected as a percentage of the total contract</a:t>
            </a:r>
          </a:p>
          <a:p>
            <a:pPr lvl="1"/>
            <a:r>
              <a:rPr lang="en-US" sz="2600" dirty="0">
                <a:solidFill>
                  <a:srgbClr val="101D49"/>
                </a:solidFill>
                <a:latin typeface="Times New Roman" panose="02020603050405020304" pitchFamily="18" charset="0"/>
                <a:cs typeface="Times New Roman" panose="02020603050405020304" pitchFamily="18" charset="0"/>
              </a:rPr>
              <a:t>A description of products and/or services to be provided on this contract</a:t>
            </a:r>
          </a:p>
          <a:p>
            <a:pPr lvl="1"/>
            <a:r>
              <a:rPr lang="en-US" sz="2600" dirty="0">
                <a:solidFill>
                  <a:srgbClr val="101D49"/>
                </a:solidFill>
                <a:latin typeface="Times New Roman" panose="02020603050405020304" pitchFamily="18" charset="0"/>
                <a:cs typeface="Times New Roman" panose="02020603050405020304" pitchFamily="18" charset="0"/>
              </a:rPr>
              <a:t>Approximate date the subcontractor will perform work on this contract</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endParaRPr lang="en-US" sz="2600" dirty="0">
              <a:solidFill>
                <a:srgbClr val="101D49"/>
              </a:solidFill>
              <a:latin typeface="Times New Roman" panose="02020603050405020304" pitchFamily="18" charset="0"/>
              <a:cs typeface="Times New Roman" panose="02020603050405020304" pitchFamily="18" charset="0"/>
            </a:endParaRPr>
          </a:p>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A1 - Indiana Veterans’ Participation Plan</a:t>
            </a:r>
          </a:p>
          <a:p>
            <a:r>
              <a:rPr lang="en-US" sz="2600" dirty="0">
                <a:solidFill>
                  <a:srgbClr val="101D49"/>
                </a:solidFill>
                <a:latin typeface="Times New Roman" panose="02020603050405020304" pitchFamily="18" charset="0"/>
                <a:cs typeface="Times New Roman" panose="02020603050405020304" pitchFamily="18" charset="0"/>
              </a:rPr>
              <a:t>Certification Letter provided by IDOA or VA OSDBU</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IVOSB (similar to M/WBE)</a:t>
            </a:r>
          </a:p>
          <a:p>
            <a:r>
              <a:rPr lang="en-US" sz="260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p>
          <a:p>
            <a:endParaRPr lang="en-US" sz="1800" dirty="0">
              <a:solidFill>
                <a:srgbClr val="101D49"/>
              </a:solidFill>
              <a:latin typeface="Garamond" panose="02020404030301010803" pitchFamily="18" charset="0"/>
            </a:endParaRPr>
          </a:p>
          <a:p>
            <a:pPr marL="0" indent="0">
              <a:buNone/>
            </a:pPr>
            <a:endParaRPr lang="en-US" sz="2600" dirty="0">
              <a:solidFill>
                <a:srgbClr val="101D49"/>
              </a:solidFill>
              <a:latin typeface="Garamond" panose="02020404030301010803" pitchFamily="18" charset="0"/>
            </a:endParaRPr>
          </a:p>
          <a:p>
            <a:endParaRPr lang="en-US" sz="260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35446019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924333"/>
            <a:ext cx="9601200" cy="4312693"/>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Attachment C - Indiana Economic Impact Form</a:t>
            </a:r>
          </a:p>
          <a:p>
            <a:pPr lvl="1"/>
            <a:r>
              <a:rPr lang="en-US" sz="2500" i="0" dirty="0">
                <a:solidFill>
                  <a:srgbClr val="101D49"/>
                </a:solidFill>
                <a:latin typeface="Times New Roman" panose="02020603050405020304" pitchFamily="18" charset="0"/>
                <a:cs typeface="Times New Roman" panose="02020603050405020304" pitchFamily="18" charset="0"/>
              </a:rPr>
              <a:t>Complete / Submit in Excel </a:t>
            </a:r>
          </a:p>
          <a:p>
            <a:pPr lvl="1"/>
            <a:r>
              <a:rPr lang="en-US" sz="2500" i="0" dirty="0">
                <a:solidFill>
                  <a:srgbClr val="101D49"/>
                </a:solidFill>
                <a:latin typeface="Times New Roman" panose="02020603050405020304" pitchFamily="18" charset="0"/>
                <a:cs typeface="Times New Roman" panose="02020603050405020304" pitchFamily="18" charset="0"/>
              </a:rPr>
              <a:t>Signature Required </a:t>
            </a:r>
            <a:endParaRPr lang="en-US" sz="3200" dirty="0">
              <a:solidFill>
                <a:srgbClr val="101D49"/>
              </a:solidFill>
              <a:latin typeface="Times New Roman" panose="02020603050405020304" pitchFamily="18" charset="0"/>
              <a:cs typeface="Times New Roman" panose="02020603050405020304" pitchFamily="18" charset="0"/>
            </a:endParaRPr>
          </a:p>
          <a:p>
            <a:r>
              <a:rPr lang="en-US" sz="2600" dirty="0">
                <a:solidFill>
                  <a:srgbClr val="101D49"/>
                </a:solidFill>
                <a:latin typeface="Times New Roman" panose="02020603050405020304" pitchFamily="18" charset="0"/>
                <a:cs typeface="Times New Roman" panose="02020603050405020304" pitchFamily="18" charset="0"/>
              </a:rPr>
              <a:t>Attachment D - Cost Proposal </a:t>
            </a:r>
          </a:p>
          <a:p>
            <a:r>
              <a:rPr lang="en-US" sz="2600" dirty="0">
                <a:solidFill>
                  <a:srgbClr val="101D49"/>
                </a:solidFill>
                <a:latin typeface="Times New Roman" panose="02020603050405020304" pitchFamily="18" charset="0"/>
                <a:cs typeface="Times New Roman" panose="02020603050405020304" pitchFamily="18" charset="0"/>
              </a:rPr>
              <a:t>Attachment E - Business Proposal</a:t>
            </a:r>
          </a:p>
          <a:p>
            <a:r>
              <a:rPr lang="en-US" sz="2600" dirty="0">
                <a:solidFill>
                  <a:srgbClr val="101D49"/>
                </a:solidFill>
                <a:latin typeface="Times New Roman" panose="02020603050405020304" pitchFamily="18" charset="0"/>
                <a:cs typeface="Times New Roman" panose="02020603050405020304" pitchFamily="18" charset="0"/>
              </a:rPr>
              <a:t>Attachment F - Technical Proposal </a:t>
            </a:r>
          </a:p>
          <a:p>
            <a:r>
              <a:rPr lang="en-US" sz="2600" dirty="0">
                <a:solidFill>
                  <a:srgbClr val="101D49"/>
                </a:solidFill>
                <a:latin typeface="Times New Roman" panose="02020603050405020304" pitchFamily="18" charset="0"/>
                <a:cs typeface="Times New Roman" panose="02020603050405020304" pitchFamily="18" charset="0"/>
              </a:rPr>
              <a:t>Attachment H - Reference Check Form (3)</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Attachment J - Attestation Form </a:t>
            </a:r>
          </a:p>
          <a:p>
            <a:r>
              <a:rPr lang="en-US" sz="2600" dirty="0">
                <a:solidFill>
                  <a:srgbClr val="101D49"/>
                </a:solidFill>
                <a:latin typeface="Times New Roman" panose="02020603050405020304" pitchFamily="18" charset="0"/>
                <a:cs typeface="Times New Roman" panose="02020603050405020304" pitchFamily="18" charset="0"/>
              </a:rPr>
              <a:t>Buy Indiana - must be listed on IDOA’s Buy Indiana Certification List (if applicable)</a:t>
            </a:r>
            <a:endParaRPr lang="en-US" sz="2600" dirty="0">
              <a:latin typeface="Times New Roman" panose="02020603050405020304" pitchFamily="18" charset="0"/>
              <a:cs typeface="Times New Roman" panose="02020603050405020304" pitchFamily="18" charset="0"/>
            </a:endParaRP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Failure to submit any of the required forms/documents puts your proposal at risk of not being evaluated and/or loss of points. </a:t>
            </a:r>
          </a:p>
          <a:p>
            <a:endParaRPr lang="en-US" dirty="0"/>
          </a:p>
        </p:txBody>
      </p:sp>
    </p:spTree>
    <p:extLst>
      <p:ext uri="{BB962C8B-B14F-4D97-AF65-F5344CB8AC3E}">
        <p14:creationId xmlns:p14="http://schemas.microsoft.com/office/powerpoint/2010/main" val="590117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Submission Requirements</a:t>
            </a:r>
            <a:br>
              <a:rPr lang="en-US" sz="4000" dirty="0">
                <a:latin typeface="Times New Roman" panose="02020603050405020304" pitchFamily="18" charset="0"/>
                <a:ea typeface="Garamond"/>
                <a:cs typeface="Times New Roman" panose="02020603050405020304" pitchFamily="18" charset="0"/>
                <a:sym typeface="Garamond"/>
              </a:rPr>
            </a:br>
            <a:endParaRPr sz="4000" dirty="0">
              <a:latin typeface="Times New Roman" panose="02020603050405020304" pitchFamily="18" charset="0"/>
              <a:ea typeface="Garamond"/>
              <a:cs typeface="Times New Roman" panose="02020603050405020304" pitchFamily="18" charset="0"/>
              <a:sym typeface="Garamond"/>
            </a:endParaRPr>
          </a:p>
        </p:txBody>
      </p:sp>
      <p:sp>
        <p:nvSpPr>
          <p:cNvPr id="325" name="Google Shape;325;p30"/>
          <p:cNvSpPr txBox="1">
            <a:spLocks noGrp="1"/>
          </p:cNvSpPr>
          <p:nvPr>
            <p:ph type="body" idx="1"/>
          </p:nvPr>
        </p:nvSpPr>
        <p:spPr>
          <a:xfrm>
            <a:off x="1371600" y="1881963"/>
            <a:ext cx="9601200" cy="4105177"/>
          </a:xfrm>
          <a:prstGeom prst="rect">
            <a:avLst/>
          </a:prstGeom>
          <a:noFill/>
          <a:ln>
            <a:noFill/>
          </a:ln>
        </p:spPr>
        <p:txBody>
          <a:bodyPr spcFirstLastPara="1" wrap="square" lIns="91425" tIns="45700" rIns="91425" bIns="45700" anchor="t" anchorCtr="0">
            <a:normAutofit fontScale="47500" lnSpcReduction="20000"/>
          </a:bodyPr>
          <a:lstStyle/>
          <a:p>
            <a:pPr marL="0" lvl="0" indent="0" algn="l" rtl="0">
              <a:lnSpc>
                <a:spcPct val="94000"/>
              </a:lnSpc>
              <a:spcBef>
                <a:spcPts val="0"/>
              </a:spcBef>
              <a:spcAft>
                <a:spcPts val="0"/>
              </a:spcAft>
              <a:buClr>
                <a:srgbClr val="101D49"/>
              </a:buClr>
              <a:buSzPct val="100000"/>
              <a:buNone/>
            </a:pPr>
            <a:r>
              <a:rPr lang="en-US" sz="4200" dirty="0">
                <a:solidFill>
                  <a:srgbClr val="101D49"/>
                </a:solidFill>
                <a:latin typeface="Times New Roman" panose="02020603050405020304" pitchFamily="18" charset="0"/>
                <a:ea typeface="Times New Roman"/>
                <a:cs typeface="Times New Roman" panose="02020603050405020304" pitchFamily="18" charset="0"/>
                <a:sym typeface="Times New Roman"/>
              </a:rPr>
              <a:t>All proposals must be received through the Supplier Portal at the link below by the Procurement Division no later than the date and time outlined in Section 1.24 Summary of Milestones.</a:t>
            </a:r>
          </a:p>
          <a:p>
            <a:pPr marL="0" lvl="0" indent="0" algn="l" rtl="0">
              <a:lnSpc>
                <a:spcPct val="94000"/>
              </a:lnSpc>
              <a:spcBef>
                <a:spcPts val="0"/>
              </a:spcBef>
              <a:spcAft>
                <a:spcPts val="0"/>
              </a:spcAft>
              <a:buClr>
                <a:srgbClr val="101D49"/>
              </a:buClr>
              <a:buSzPct val="100000"/>
              <a:buNone/>
            </a:pPr>
            <a:endParaRPr lang="en-US" sz="42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Multi-Factor Authentication: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https://www.in.gov/iot/customer-service/myshareingov/multi-factor-authentication/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Supplier Portal: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https://www.in.gov/idoa/procurement/supplier-resource-center/requirements-to-do-business-with-the-state/bidder-profile-registration/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Instructions on to submit an electronic bid: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https://www.in.gov/idoa/procurement/supplier-resource-center/requirements-to-do-business-with-the-state/bidder-profile-registration/manage-my-bidder-profile/submitting-a-bid/</a:t>
            </a:r>
            <a:endPar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endParaRPr lang="en-US" sz="3600" dirty="0">
              <a:effectLst/>
              <a:latin typeface="Times New Roman" panose="02020603050405020304" pitchFamily="18" charset="0"/>
              <a:ea typeface="Times New Roman" panose="02020603050405020304" pitchFamily="18" charset="0"/>
            </a:endParaRPr>
          </a:p>
          <a:p>
            <a:pPr marL="0" lvl="0" indent="0" algn="l" rtl="0">
              <a:lnSpc>
                <a:spcPct val="94000"/>
              </a:lnSpc>
              <a:spcBef>
                <a:spcPts val="1200"/>
              </a:spcBef>
              <a:spcAft>
                <a:spcPts val="0"/>
              </a:spcAft>
              <a:buClr>
                <a:srgbClr val="FF0000"/>
              </a:buClr>
              <a:buSzPct val="100000"/>
              <a:buNone/>
            </a:pPr>
            <a:r>
              <a:rPr lang="en-US" sz="3400" dirty="0">
                <a:solidFill>
                  <a:srgbClr val="FF0000"/>
                </a:solidFill>
                <a:latin typeface="Arial" panose="020B0604020202020204" pitchFamily="34" charset="0"/>
                <a:ea typeface="Times New Roman"/>
                <a:cs typeface="Arial" panose="020B0604020202020204" pitchFamily="34" charset="0"/>
                <a:sym typeface="Times New Roman"/>
              </a:rPr>
              <a:t>It is your responsibility to ensure that all required documents and forms are submitted prior to the due dates. Failure to complete or submit required documents and forms may result in disqualification or loss of points. </a:t>
            </a:r>
            <a:endParaRPr sz="3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7256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33"/>
          <p:cNvSpPr txBox="1">
            <a:spLocks noGrp="1"/>
          </p:cNvSpPr>
          <p:nvPr>
            <p:ph type="body" idx="1"/>
          </p:nvPr>
        </p:nvSpPr>
        <p:spPr>
          <a:xfrm>
            <a:off x="1219200" y="1750734"/>
            <a:ext cx="9745579" cy="4616563"/>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IDOA PROCUREMENT LINKS AND NUMBERS</a:t>
            </a:r>
            <a:endParaRPr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20"/>
              </a:spcBef>
              <a:spcAft>
                <a:spcPts val="0"/>
              </a:spcAft>
              <a:buClr>
                <a:srgbClr val="000000"/>
              </a:buClr>
              <a:buSzPts val="1600"/>
              <a:buNone/>
            </a:pP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http://www.in.gov/idoa/2354.htm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ctr" rtl="0">
              <a:lnSpc>
                <a:spcPct val="80000"/>
              </a:lnSpc>
              <a:spcBef>
                <a:spcPts val="320"/>
              </a:spcBef>
              <a:spcAft>
                <a:spcPts val="0"/>
              </a:spcAft>
              <a:buClr>
                <a:schemeClr val="dk2"/>
              </a:buClr>
              <a:buSzPts val="1600"/>
              <a:buNone/>
            </a:pP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A.	Link to the developing for bidder registry with IDOA and Secretary of State.</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4">
                  <a:extLst>
                    <a:ext uri="{A12FA001-AC4F-418D-AE19-62706E023703}">
                      <ahyp:hlinkClr xmlns:ahyp="http://schemas.microsoft.com/office/drawing/2018/hyperlinkcolor" val="tx"/>
                    </a:ext>
                  </a:extLst>
                </a:hlinkClick>
              </a:rPr>
              <a:t>http://www.in.gov/idoa/2464.htm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B.	Secretary of State of Indiana:</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Can be reached at (317) 232-6576 for registration assistance.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5">
                  <a:extLst>
                    <a:ext uri="{A12FA001-AC4F-418D-AE19-62706E023703}">
                      <ahyp:hlinkClr xmlns:ahyp="http://schemas.microsoft.com/office/drawing/2018/hyperlinkcolor" val="tx"/>
                    </a:ext>
                  </a:extLst>
                </a:hlinkClick>
              </a:rPr>
              <a:t>www.in.gov/sos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C.	See Vendor and Supplier Resource Center:</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6">
                  <a:extLst>
                    <a:ext uri="{A12FA001-AC4F-418D-AE19-62706E023703}">
                      <ahyp:hlinkClr xmlns:ahyp="http://schemas.microsoft.com/office/drawing/2018/hyperlinkcolor" val="tx"/>
                    </a:ext>
                  </a:extLst>
                </a:hlinkClick>
              </a:rPr>
              <a:t>http://www.in.gov/idoa/3106.htm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80000"/>
              </a:lnSpc>
              <a:spcBef>
                <a:spcPts val="320"/>
              </a:spcBef>
              <a:spcAft>
                <a:spcPts val="0"/>
              </a:spcAft>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D.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Minority and Women Owned Business Enterprises: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	Link to more information and full listing of IDOA Minority and Women Owned Businesses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7">
                  <a:extLst>
                    <a:ext uri="{A12FA001-AC4F-418D-AE19-62706E023703}">
                      <ahyp:hlinkClr xmlns:ahyp="http://schemas.microsoft.com/office/drawing/2018/hyperlinkcolor" val="tx"/>
                    </a:ext>
                  </a:extLst>
                </a:hlinkCli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http://www.in.gov/idoa/2352.htm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E.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RFP posting and updates: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	Go to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8">
                  <a:extLst>
                    <a:ext uri="{A12FA001-AC4F-418D-AE19-62706E023703}">
                      <ahyp:hlinkClr xmlns:ahyp="http://schemas.microsoft.com/office/drawing/2018/hyperlinkcolor" val="tx"/>
                    </a:ext>
                  </a:extLst>
                </a:hlinkCli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https://www.in.gov/idoa/procurement/current-business-opportunities/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endParaRPr>
          </a:p>
          <a:p>
            <a:pPr marL="342900" lvl="0" indent="-342900" algn="l"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	Scroll through table until you find desired RFP number on left-hand side and click the link.</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94000"/>
              </a:lnSpc>
              <a:spcBef>
                <a:spcPts val="1000"/>
              </a:spcBef>
              <a:spcAft>
                <a:spcPts val="0"/>
              </a:spcAft>
              <a:buClr>
                <a:schemeClr val="dk2"/>
              </a:buClr>
              <a:buSzPts val="1600"/>
              <a:buNone/>
            </a:pPr>
            <a:endParaRPr sz="1900" dirty="0">
              <a:latin typeface="Times New Roman"/>
              <a:ea typeface="Times New Roman"/>
              <a:cs typeface="Times New Roman"/>
              <a:sym typeface="Times New Roman"/>
            </a:endParaRPr>
          </a:p>
        </p:txBody>
      </p:sp>
      <p:sp>
        <p:nvSpPr>
          <p:cNvPr id="5" name="Google Shape;324;p30">
            <a:extLst>
              <a:ext uri="{FF2B5EF4-FFF2-40B4-BE49-F238E27FC236}">
                <a16:creationId xmlns:a16="http://schemas.microsoft.com/office/drawing/2014/main" id="{AD3C16D4-DC99-29FA-7EC9-DD257B408D5C}"/>
              </a:ext>
            </a:extLst>
          </p:cNvPr>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Additional Information</a:t>
            </a:r>
            <a:endParaRPr sz="4000" dirty="0">
              <a:latin typeface="Times New Roman" panose="02020603050405020304" pitchFamily="18" charset="0"/>
              <a:ea typeface="Garamond"/>
              <a:cs typeface="Times New Roman" panose="02020603050405020304" pitchFamily="18" charset="0"/>
              <a:sym typeface="Garamond"/>
            </a:endParaRPr>
          </a:p>
        </p:txBody>
      </p:sp>
    </p:spTree>
    <p:extLst>
      <p:ext uri="{BB962C8B-B14F-4D97-AF65-F5344CB8AC3E}">
        <p14:creationId xmlns:p14="http://schemas.microsoft.com/office/powerpoint/2010/main" val="7789355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r>
              <a:rPr lang="en-US" sz="60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br>
              <a:rPr lang="en-US" sz="2800" b="1" dirty="0">
                <a:latin typeface="Times New Roman" panose="02020603050405020304" pitchFamily="18" charset="0"/>
                <a:cs typeface="Times New Roman" panose="02020603050405020304" pitchFamily="18" charset="0"/>
              </a:rPr>
            </a:br>
            <a:br>
              <a:rPr lang="en-US" sz="2800" b="1" dirty="0">
                <a:solidFill>
                  <a:srgbClr val="FF0000"/>
                </a:solidFill>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Arthur L. Sample IV</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Asample@idoa.in.gov  </a:t>
            </a: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a:xfrm>
            <a:off x="1371599" y="1955409"/>
            <a:ext cx="9741877" cy="4031731"/>
          </a:xfrm>
        </p:spPr>
        <p:txBody>
          <a:bodyPr>
            <a:normAutofit/>
          </a:bodyPr>
          <a:lstStyle/>
          <a:p>
            <a:pPr marL="0" indent="0">
              <a:buNone/>
            </a:pPr>
            <a:r>
              <a:rPr lang="en-US"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 The purpose of this solicitation is to select a respondent that can satisfy the State’s need for evaluating the SMI program as set forth in the Scope of Work, Attachment K.  It is the intent of FSSA to contract with a respondent that provides quality services for conducting evaluations and drafting reports for state healthcare delivery programs.</a:t>
            </a: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a:xfrm>
            <a:off x="1295400" y="2206869"/>
            <a:ext cx="9601200" cy="3924887"/>
          </a:xfrm>
        </p:spPr>
        <p:txBody>
          <a:bodyPr>
            <a:normAutofit/>
          </a:bodyPr>
          <a:lstStyle/>
          <a:p>
            <a:pPr marL="800100" lvl="1" indent="-342900" defTabSz="914400">
              <a:lnSpc>
                <a:spcPct val="90000"/>
              </a:lnSpc>
              <a:spcBef>
                <a:spcPct val="20000"/>
              </a:spcBef>
              <a:spcAft>
                <a:spcPts val="0"/>
              </a:spcAft>
              <a:buFont typeface="Wingdings" panose="05000000000000000000" pitchFamily="2" charset="2"/>
              <a:buChar char="§"/>
            </a:pPr>
            <a:r>
              <a:rPr lang="en-US" i="0" dirty="0">
                <a:solidFill>
                  <a:srgbClr val="002060"/>
                </a:solidFill>
                <a:latin typeface="Times New Roman" panose="02020603050405020304" pitchFamily="18" charset="0"/>
                <a:cs typeface="Times New Roman" panose="02020603050405020304" pitchFamily="18" charset="0"/>
              </a:rPr>
              <a:t>The term of the contract shall be for a period of four (4) years from the date of contract execution. </a:t>
            </a:r>
          </a:p>
          <a:p>
            <a:pPr marL="800100" lvl="1" indent="-342900" defTabSz="914400">
              <a:lnSpc>
                <a:spcPct val="90000"/>
              </a:lnSpc>
              <a:spcBef>
                <a:spcPct val="20000"/>
              </a:spcBef>
              <a:spcAft>
                <a:spcPts val="0"/>
              </a:spcAft>
              <a:buFont typeface="Wingdings" panose="05000000000000000000" pitchFamily="2" charset="2"/>
              <a:buChar char="§"/>
            </a:pPr>
            <a:r>
              <a:rPr lang="en-US" i="0" dirty="0">
                <a:solidFill>
                  <a:srgbClr val="002060"/>
                </a:solidFill>
                <a:latin typeface="Times New Roman" panose="02020603050405020304" pitchFamily="18" charset="0"/>
                <a:cs typeface="Times New Roman" panose="02020603050405020304" pitchFamily="18" charset="0"/>
              </a:rPr>
              <a:t> There may be two (2) one-year renewals for a total of six (6) years at the State’s option. </a:t>
            </a:r>
            <a:endParaRPr lang="en-US" dirty="0"/>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758960"/>
            <a:ext cx="9601200" cy="829157"/>
          </a:xfrm>
        </p:spPr>
        <p:txBody>
          <a:bodyPr/>
          <a:lstStyle/>
          <a:p>
            <a:r>
              <a:rPr lang="en-US" sz="4000" dirty="0">
                <a:latin typeface="Times New Roman" panose="02020603050405020304" pitchFamily="18" charset="0"/>
                <a:cs typeface="Times New Roman" panose="02020603050405020304" pitchFamily="18" charset="0"/>
              </a:rPr>
              <a:t>Key Dates</a:t>
            </a:r>
          </a:p>
        </p:txBody>
      </p:sp>
      <p:graphicFrame>
        <p:nvGraphicFramePr>
          <p:cNvPr id="2" name="Table 1">
            <a:extLst>
              <a:ext uri="{FF2B5EF4-FFF2-40B4-BE49-F238E27FC236}">
                <a16:creationId xmlns:a16="http://schemas.microsoft.com/office/drawing/2014/main" id="{0077598F-1DB9-DF79-E8F1-177BB26B8715}"/>
              </a:ext>
            </a:extLst>
          </p:cNvPr>
          <p:cNvGraphicFramePr>
            <a:graphicFrameLocks noGrp="1"/>
          </p:cNvGraphicFramePr>
          <p:nvPr>
            <p:extLst>
              <p:ext uri="{D42A27DB-BD31-4B8C-83A1-F6EECF244321}">
                <p14:modId xmlns:p14="http://schemas.microsoft.com/office/powerpoint/2010/main" val="1295956581"/>
              </p:ext>
            </p:extLst>
          </p:nvPr>
        </p:nvGraphicFramePr>
        <p:xfrm>
          <a:off x="1495383" y="2150493"/>
          <a:ext cx="8373035" cy="3424111"/>
        </p:xfrm>
        <a:graphic>
          <a:graphicData uri="http://schemas.openxmlformats.org/drawingml/2006/table">
            <a:tbl>
              <a:tblPr/>
              <a:tblGrid>
                <a:gridCol w="4681207">
                  <a:extLst>
                    <a:ext uri="{9D8B030D-6E8A-4147-A177-3AD203B41FA5}">
                      <a16:colId xmlns:a16="http://schemas.microsoft.com/office/drawing/2014/main" val="3433814034"/>
                    </a:ext>
                  </a:extLst>
                </a:gridCol>
                <a:gridCol w="3691828">
                  <a:extLst>
                    <a:ext uri="{9D8B030D-6E8A-4147-A177-3AD203B41FA5}">
                      <a16:colId xmlns:a16="http://schemas.microsoft.com/office/drawing/2014/main" val="3930194763"/>
                    </a:ext>
                  </a:extLst>
                </a:gridCol>
              </a:tblGrid>
              <a:tr h="375830">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Activity</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Date</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062889238"/>
                  </a:ext>
                </a:extLst>
              </a:tr>
              <a:tr h="210671">
                <a:tc>
                  <a:txBody>
                    <a:bodyPr/>
                    <a:lstStyle/>
                    <a:p>
                      <a:pPr marL="0" marR="0">
                        <a:buNone/>
                      </a:pPr>
                      <a:r>
                        <a:rPr lang="en-US" sz="1400" spc="-10" dirty="0">
                          <a:effectLst/>
                          <a:latin typeface="Arial" panose="020B0604020202020204" pitchFamily="34" charset="0"/>
                          <a:ea typeface="Times New Roman" panose="02020603050405020304" pitchFamily="18" charset="0"/>
                          <a:cs typeface="Arial" panose="020B0604020202020204" pitchFamily="34" charset="0"/>
                        </a:rPr>
                        <a:t>Issue of solicitation </a:t>
                      </a:r>
                      <a:endParaRPr lang="en-US" sz="1400" dirty="0">
                        <a:effectLst/>
                        <a:latin typeface="Arial" panose="020B0604020202020204" pitchFamily="34" charset="0"/>
                        <a:ea typeface="Times New Roman" panose="02020603050405020304" pitchFamily="18" charset="0"/>
                        <a:cs typeface="Arial" panose="020B0604020202020204" pitchFamily="34" charset="0"/>
                      </a:endParaRP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June 27,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2034695"/>
                  </a:ext>
                </a:extLst>
              </a:tr>
              <a:tr h="351118">
                <a:tc>
                  <a:txBody>
                    <a:bodyPr/>
                    <a:lstStyle/>
                    <a:p>
                      <a:pPr marL="0" marR="0">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Network Opportunities Form (Optional)</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15,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1864261"/>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Deadline to Submit Written Questions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15, 2025 </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9454677"/>
                  </a:ext>
                </a:extLst>
              </a:tr>
              <a:tr h="210671">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Response to Written Questions/Amendments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29,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9163163"/>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Due Date/Time </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19,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206232"/>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of Reference Check Forms to State</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19,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3973690"/>
                  </a:ext>
                </a:extLst>
              </a:tr>
              <a:tr h="351118">
                <a:tc gridSpan="2">
                  <a:txBody>
                    <a:bodyPr/>
                    <a:lstStyle/>
                    <a:p>
                      <a:pPr marL="0" marR="0" algn="ctr">
                        <a:spcBef>
                          <a:spcPts val="0"/>
                        </a:spcBef>
                        <a:spcAft>
                          <a:spcPts val="0"/>
                        </a:spcAft>
                      </a:pPr>
                      <a:endParaRPr lang="en-US" sz="900" dirty="0">
                        <a:effectLst/>
                        <a:highlight>
                          <a:srgbClr val="C0C0C0"/>
                        </a:highlight>
                        <a:latin typeface="Courier"/>
                        <a:ea typeface="Times New Roman" panose="02020603050405020304" pitchFamily="18" charset="0"/>
                        <a:cs typeface="Times New Roman" panose="02020603050405020304" pitchFamily="18" charset="0"/>
                      </a:endParaRPr>
                    </a:p>
                  </a:txBody>
                  <a:tcPr marL="35112" marR="35112" marT="35112" marB="3511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509785361"/>
                  </a:ext>
                </a:extLst>
              </a:tr>
            </a:tbl>
          </a:graphicData>
        </a:graphic>
      </p:graphicFrame>
    </p:spTree>
    <p:extLst>
      <p:ext uri="{BB962C8B-B14F-4D97-AF65-F5344CB8AC3E}">
        <p14:creationId xmlns:p14="http://schemas.microsoft.com/office/powerpoint/2010/main" val="2317828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200" dirty="0">
                <a:latin typeface="Times New Roman" panose="02020603050405020304" pitchFamily="18" charset="0"/>
                <a:cs typeface="Times New Roman" panose="02020603050405020304" pitchFamily="18" charset="0"/>
              </a:rPr>
              <a:t>Proposal Preparation</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Executive Summary</a:t>
            </a:r>
            <a:endParaRPr sz="3200" dirty="0">
              <a:latin typeface="Times New Roman" panose="02020603050405020304" pitchFamily="18" charset="0"/>
              <a:cs typeface="Times New Roman" panose="02020603050405020304" pitchFamily="18" charset="0"/>
            </a:endParaRPr>
          </a:p>
        </p:txBody>
      </p:sp>
      <p:sp>
        <p:nvSpPr>
          <p:cNvPr id="268" name="Google Shape;268;p8"/>
          <p:cNvSpPr txBox="1">
            <a:spLocks noGrp="1"/>
          </p:cNvSpPr>
          <p:nvPr>
            <p:ph type="body" idx="1"/>
          </p:nvPr>
        </p:nvSpPr>
        <p:spPr>
          <a:xfrm>
            <a:off x="1371600" y="1828800"/>
            <a:ext cx="9068400" cy="40416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dirty="0">
                <a:solidFill>
                  <a:srgbClr val="101D49"/>
                </a:solidFill>
              </a:rPr>
              <a:t>At a minimum, the Respondents’ Executive Summary must address the following (also outlined in Section 2.2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and agreement to Section 1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Summarize ability and desire to supply the required services.</a:t>
            </a:r>
            <a:endParaRPr dirty="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i="0" dirty="0">
                <a:solidFill>
                  <a:srgbClr val="101D49"/>
                </a:solidFill>
              </a:rPr>
              <a:t>Address the Contract terms and Minimum Requirements.</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Include address, phone number, and email of primary contact.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of the respondent notification.</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Ensure the Executive Summary is signed by an authorized representative.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List any confidential information and justification.</a:t>
            </a:r>
            <a:endParaRPr dirty="0">
              <a:solidFill>
                <a:srgbClr val="101D49"/>
              </a:solidFill>
            </a:endParaRPr>
          </a:p>
          <a:p>
            <a:pPr marL="0" lvl="0" indent="0" algn="l" rtl="0">
              <a:lnSpc>
                <a:spcPct val="94000"/>
              </a:lnSpc>
              <a:spcBef>
                <a:spcPts val="1200"/>
              </a:spcBef>
              <a:spcAft>
                <a:spcPts val="0"/>
              </a:spcAft>
              <a:buClr>
                <a:srgbClr val="101D49"/>
              </a:buClr>
              <a:buSzPts val="2000"/>
              <a:buNone/>
            </a:pPr>
            <a:r>
              <a:rPr lang="en-US" i="0" dirty="0">
                <a:solidFill>
                  <a:srgbClr val="101D49"/>
                </a:solidFill>
              </a:rPr>
              <a:t>Additional “cover letter” information ma</a:t>
            </a:r>
            <a:r>
              <a:rPr lang="en-US" dirty="0">
                <a:solidFill>
                  <a:srgbClr val="101D49"/>
                </a:solidFill>
              </a:rPr>
              <a:t>y be included </a:t>
            </a:r>
            <a:r>
              <a:rPr lang="en-US" i="0" dirty="0">
                <a:solidFill>
                  <a:srgbClr val="101D49"/>
                </a:solidFill>
              </a:rPr>
              <a:t>within the Executive Summary if desired.</a:t>
            </a:r>
            <a:endParaRPr dirty="0">
              <a:solidFill>
                <a:srgbClr val="101D49"/>
              </a:solidFill>
            </a:endParaRPr>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9"/>
          <p:cNvSpPr txBox="1">
            <a:spLocks noGrp="1"/>
          </p:cNvSpPr>
          <p:nvPr>
            <p:ph type="title"/>
          </p:nvPr>
        </p:nvSpPr>
        <p:spPr>
          <a:xfrm>
            <a:off x="1371600" y="754221"/>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000" dirty="0">
                <a:latin typeface="Times New Roman" panose="02020603050405020304" pitchFamily="18" charset="0"/>
                <a:cs typeface="Times New Roman" panose="02020603050405020304" pitchFamily="18" charset="0"/>
              </a:rPr>
              <a:t>Proposal Preparation</a:t>
            </a:r>
            <a:br>
              <a:rPr lang="en-US" sz="30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Attestation Form – Attachment J</a:t>
            </a:r>
            <a:endParaRPr sz="3000" dirty="0">
              <a:latin typeface="Times New Roman" panose="02020603050405020304" pitchFamily="18" charset="0"/>
              <a:cs typeface="Times New Roman" panose="02020603050405020304" pitchFamily="18" charset="0"/>
            </a:endParaRPr>
          </a:p>
        </p:txBody>
      </p:sp>
      <p:sp>
        <p:nvSpPr>
          <p:cNvPr id="275" name="Google Shape;275;p9"/>
          <p:cNvSpPr txBox="1">
            <a:spLocks noGrp="1"/>
          </p:cNvSpPr>
          <p:nvPr>
            <p:ph type="body" idx="1"/>
          </p:nvPr>
        </p:nvSpPr>
        <p:spPr>
          <a:xfrm>
            <a:off x="1371600" y="1828800"/>
            <a:ext cx="9601200" cy="3860400"/>
          </a:xfrm>
          <a:prstGeom prst="rect">
            <a:avLst/>
          </a:prstGeom>
          <a:noFill/>
          <a:ln>
            <a:noFill/>
          </a:ln>
        </p:spPr>
        <p:txBody>
          <a:bodyPr spcFirstLastPara="1" wrap="square" lIns="91425" tIns="45700" rIns="91425" bIns="45700" anchor="t" anchorCtr="0">
            <a:noAutofit/>
          </a:bodyPr>
          <a:lstStyle/>
          <a:p>
            <a:pPr marL="383540" lvl="0" indent="-320040" algn="l" rtl="0">
              <a:lnSpc>
                <a:spcPct val="94000"/>
              </a:lnSpc>
              <a:spcBef>
                <a:spcPts val="0"/>
              </a:spcBef>
              <a:spcAft>
                <a:spcPts val="0"/>
              </a:spcAft>
              <a:buClr>
                <a:srgbClr val="101D49"/>
              </a:buClr>
              <a:buSzPts val="2000"/>
              <a:buChar char="●"/>
            </a:pPr>
            <a:r>
              <a:rPr lang="en-US" dirty="0">
                <a:solidFill>
                  <a:srgbClr val="101D49"/>
                </a:solidFill>
              </a:rPr>
              <a:t>Respondents must complete and return the Attestation Form (</a:t>
            </a:r>
            <a:r>
              <a:rPr lang="en-US" b="1" dirty="0">
                <a:solidFill>
                  <a:srgbClr val="101D49"/>
                </a:solidFill>
              </a:rPr>
              <a:t>Attachment J</a:t>
            </a:r>
            <a:r>
              <a:rPr lang="en-US" dirty="0">
                <a:solidFill>
                  <a:srgbClr val="101D49"/>
                </a:solidFill>
              </a:rPr>
              <a:t>) with their proposal. </a:t>
            </a:r>
          </a:p>
          <a:p>
            <a:pPr marL="383540" lvl="0" indent="-320040" algn="l" rtl="0">
              <a:lnSpc>
                <a:spcPct val="94000"/>
              </a:lnSpc>
              <a:spcBef>
                <a:spcPts val="0"/>
              </a:spcBef>
              <a:spcAft>
                <a:spcPts val="0"/>
              </a:spcAft>
              <a:buClr>
                <a:srgbClr val="101D49"/>
              </a:buClr>
              <a:buSzPts val="2000"/>
              <a:buChar char="●"/>
            </a:pPr>
            <a:r>
              <a:rPr lang="en-US" dirty="0">
                <a:solidFill>
                  <a:srgbClr val="101D49"/>
                </a:solidFill>
              </a:rPr>
              <a:t>Attestation Form sections are as follows: </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Mandatory Submission and Requirements</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Confirm Mutual Understanding and Submission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Claim Clarification (Buy Indiana)</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Confidential / Redacted File Information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latin typeface="Calibri"/>
                <a:ea typeface="Calibri"/>
                <a:cs typeface="Calibri"/>
                <a:sym typeface="Calibri"/>
              </a:rPr>
              <a:t>Subcontractors per RFP Section 2.6.</a:t>
            </a:r>
            <a:r>
              <a:rPr lang="en-US" i="0" dirty="0">
                <a:solidFill>
                  <a:srgbClr val="101D49"/>
                </a:solidFill>
              </a:rPr>
              <a:t>3</a:t>
            </a:r>
            <a:endParaRPr dirty="0">
              <a:solidFill>
                <a:srgbClr val="101D4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a:xfrm>
            <a:off x="1371599" y="870860"/>
            <a:ext cx="9778753" cy="829157"/>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371600" y="2286004"/>
            <a:ext cx="9601200" cy="3701136"/>
          </a:xfrm>
        </p:spPr>
        <p:txBody>
          <a:bodyPr>
            <a:normAutofit fontScale="92500" lnSpcReduction="10000"/>
          </a:bodyPr>
          <a:lstStyle/>
          <a:p>
            <a:r>
              <a:rPr lang="en-US" sz="2200" dirty="0">
                <a:solidFill>
                  <a:srgbClr val="101D49"/>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rgbClr val="101D49"/>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rgbClr val="101D49"/>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rgbClr val="101D49"/>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Examples: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Tree>
    <p:extLst>
      <p:ext uri="{BB962C8B-B14F-4D97-AF65-F5344CB8AC3E}">
        <p14:creationId xmlns:p14="http://schemas.microsoft.com/office/powerpoint/2010/main" val="214454785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TM10001105[[fn=Crop]]</Template>
  <TotalTime>2940</TotalTime>
  <Words>3556</Words>
  <Application>Microsoft Office PowerPoint</Application>
  <PresentationFormat>Widescreen</PresentationFormat>
  <Paragraphs>360</Paragraphs>
  <Slides>38</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Courier</vt:lpstr>
      <vt:lpstr>Courier New</vt:lpstr>
      <vt:lpstr>Franklin Gothic Book</vt:lpstr>
      <vt:lpstr>Garamond</vt:lpstr>
      <vt:lpstr>Times New Roman</vt:lpstr>
      <vt:lpstr>Wingdings</vt:lpstr>
      <vt:lpstr>Crop</vt:lpstr>
      <vt:lpstr>Request for Proposal 405-26-84249  Serious Mental Illness (SMI) 1115 Waiver Evaluation   Indiana Department of Administration  On Behalf Of  Indiana Family and Social Services Administration   Arthur L. Sample IV  IDOA/Procurement Division</vt:lpstr>
      <vt:lpstr>Agenda</vt:lpstr>
      <vt:lpstr>General Information</vt:lpstr>
      <vt:lpstr>Purpose of the RFP</vt:lpstr>
      <vt:lpstr>Term of Contract</vt:lpstr>
      <vt:lpstr>Key Dates</vt:lpstr>
      <vt:lpstr>Proposal Preparation Executive Summary</vt:lpstr>
      <vt:lpstr>Proposal Preparation Attestation Form – Attachment J</vt:lpstr>
      <vt:lpstr>Proposal Preparation   Indiana Economic Impact Form (Attachment C)</vt:lpstr>
      <vt:lpstr>Proposal Preparation  Cost Proposal (Attachment D)</vt:lpstr>
      <vt:lpstr>Proposal Preparation   Business Proposal (Attachment E)</vt:lpstr>
      <vt:lpstr>Proposal Preparation   Technical Proposal (Attachment F)</vt:lpstr>
      <vt:lpstr>Proposal Preparation</vt:lpstr>
      <vt:lpstr>Proposal Preparation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Subcontractor Compliance</vt:lpstr>
      <vt:lpstr>Optional Submission Forms/Documents </vt:lpstr>
      <vt:lpstr>Required Forms / Documents </vt:lpstr>
      <vt:lpstr>Required Forms / Documents </vt:lpstr>
      <vt:lpstr>Submission Requirements </vt:lpstr>
      <vt:lpstr>Additional Information</vt:lpstr>
      <vt:lpstr>Thank You   Arthur L. Sample IV Asample@idoa.in.gov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Sample IV, Arthur</cp:lastModifiedBy>
  <cp:revision>206</cp:revision>
  <dcterms:created xsi:type="dcterms:W3CDTF">2018-02-20T21:33:06Z</dcterms:created>
  <dcterms:modified xsi:type="dcterms:W3CDTF">2025-06-27T18:41:31Z</dcterms:modified>
</cp:coreProperties>
</file>